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0" r:id="rId2"/>
  </p:sldMasterIdLst>
  <p:notesMasterIdLst>
    <p:notesMasterId r:id="rId39"/>
  </p:notesMasterIdLst>
  <p:sldIdLst>
    <p:sldId id="332" r:id="rId3"/>
    <p:sldId id="425" r:id="rId4"/>
    <p:sldId id="380" r:id="rId5"/>
    <p:sldId id="430" r:id="rId6"/>
    <p:sldId id="392" r:id="rId7"/>
    <p:sldId id="393" r:id="rId8"/>
    <p:sldId id="394" r:id="rId9"/>
    <p:sldId id="431" r:id="rId10"/>
    <p:sldId id="427" r:id="rId11"/>
    <p:sldId id="442" r:id="rId12"/>
    <p:sldId id="443" r:id="rId13"/>
    <p:sldId id="433" r:id="rId14"/>
    <p:sldId id="277" r:id="rId15"/>
    <p:sldId id="438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32" r:id="rId27"/>
    <p:sldId id="414" r:id="rId28"/>
    <p:sldId id="416" r:id="rId29"/>
    <p:sldId id="428" r:id="rId30"/>
    <p:sldId id="417" r:id="rId31"/>
    <p:sldId id="444" r:id="rId32"/>
    <p:sldId id="446" r:id="rId33"/>
    <p:sldId id="447" r:id="rId34"/>
    <p:sldId id="448" r:id="rId35"/>
    <p:sldId id="415" r:id="rId36"/>
    <p:sldId id="437" r:id="rId37"/>
    <p:sldId id="313" r:id="rId38"/>
  </p:sldIdLst>
  <p:sldSz cx="12192000" cy="6858000"/>
  <p:notesSz cx="6858000" cy="9144000"/>
  <p:embeddedFontLst>
    <p:embeddedFont>
      <p:font typeface="KoPubWorld돋움체 Bold" panose="020B0600000101010101" charset="-127"/>
      <p:bold r:id="rId40"/>
    </p:embeddedFont>
    <p:embeddedFont>
      <p:font typeface="KoPub돋움체 Medium" panose="020B0600000101010101" charset="-127"/>
      <p:regular r:id="rId41"/>
    </p:embeddedFont>
    <p:embeddedFont>
      <p:font typeface="나눔스퀘어" panose="020B0600000101010101" charset="-127"/>
      <p:regular r:id="rId42"/>
    </p:embeddedFont>
    <p:embeddedFont>
      <p:font typeface="G마켓 산스 TTF Bold" panose="02000000000000000000" pitchFamily="2" charset="-127"/>
      <p:bold r:id="rId43"/>
    </p:embeddedFont>
    <p:embeddedFont>
      <p:font typeface="G마켓 산스 TTF Medium" panose="02000000000000000000" pitchFamily="2" charset="-127"/>
      <p:regular r:id="rId43"/>
      <p:bold r:id="rId44"/>
    </p:embeddedFont>
    <p:embeddedFont>
      <p:font typeface="Pretendard" panose="02000503000000020004" pitchFamily="50" charset="-127"/>
      <p:regular r:id="rId43"/>
      <p:bold r:id="rId43"/>
    </p:embeddedFont>
    <p:embeddedFont>
      <p:font typeface="Pretendard Medium" panose="02000603000000020004" pitchFamily="50" charset="-127"/>
      <p:regular r:id="rId43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에스코어 드림 3 Light" panose="020B0303030302020204" pitchFamily="34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76C0E4D3-6D0C-42FE-86A2-0CB69E35893F}">
          <p14:sldIdLst>
            <p14:sldId id="332"/>
            <p14:sldId id="425"/>
            <p14:sldId id="380"/>
            <p14:sldId id="430"/>
          </p14:sldIdLst>
        </p14:section>
        <p14:section name="제목 없는 구역" id="{ED002294-882F-4310-B284-83449E84A775}">
          <p14:sldIdLst>
            <p14:sldId id="392"/>
            <p14:sldId id="393"/>
            <p14:sldId id="394"/>
            <p14:sldId id="431"/>
            <p14:sldId id="427"/>
            <p14:sldId id="442"/>
            <p14:sldId id="443"/>
            <p14:sldId id="433"/>
            <p14:sldId id="277"/>
            <p14:sldId id="438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32"/>
            <p14:sldId id="414"/>
            <p14:sldId id="416"/>
            <p14:sldId id="428"/>
            <p14:sldId id="417"/>
            <p14:sldId id="444"/>
            <p14:sldId id="446"/>
            <p14:sldId id="447"/>
            <p14:sldId id="448"/>
            <p14:sldId id="415"/>
            <p14:sldId id="437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B5E"/>
    <a:srgbClr val="1755DF"/>
    <a:srgbClr val="7831FF"/>
    <a:srgbClr val="EBECF0"/>
    <a:srgbClr val="1F4E79"/>
    <a:srgbClr val="7C8299"/>
    <a:srgbClr val="6B6B6C"/>
    <a:srgbClr val="9259FF"/>
    <a:srgbClr val="1A7147"/>
    <a:srgbClr val="60B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5216" autoAdjust="0"/>
  </p:normalViewPr>
  <p:slideViewPr>
    <p:cSldViewPr snapToGrid="0">
      <p:cViewPr varScale="1">
        <p:scale>
          <a:sx n="81" d="100"/>
          <a:sy n="81" d="100"/>
        </p:scale>
        <p:origin x="82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2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8427D-7B72-4618-8392-D789A3AE77D5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C4D9B-24C3-40C0-945E-F905FE1C6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80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C4D9B-24C3-40C0-945E-F905FE1C65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26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3C41-6018-9488-DDF6-354DC7CF4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610B53-2A95-316F-C5C4-EEFE4774A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66761C-FB81-51BF-9757-D45EC0EBA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F69B0-1205-D953-47A9-9DC4AF7E9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AC4D9B-24C3-40C0-945E-F905FE1C65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39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C776D-9F5D-8161-1ED8-8D889FD24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B983E3-9838-5663-2A31-FF8C16198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CD6C06-55F3-B6A9-08F8-75E1F6DD6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4C1D46-8873-1108-5B65-35326B8F25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AC4D9B-24C3-40C0-945E-F905FE1C65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C4D9B-24C3-40C0-945E-F905FE1C65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0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C4D9B-24C3-40C0-945E-F905FE1C65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560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C4D9B-24C3-40C0-945E-F905FE1C65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33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C4D9B-24C3-40C0-945E-F905FE1C656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8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8502-9565-3690-8BEB-32E5EE1CB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7D620C-B876-F31C-8C02-0933E5EF3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37E0D5-A352-0102-69D7-97DC40860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56992-0655-1412-EB6B-4090A4778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AC4D9B-24C3-40C0-945E-F905FE1C65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297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35BF1-3964-00F2-79C0-B865F0652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B477CF-11E7-581B-78D9-5F5ED4479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5F746B-1463-A6FA-FA84-2ABBA87AA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1A9BE-51FF-375B-08DF-595911B35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AC4D9B-24C3-40C0-945E-F905FE1C65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987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D89FD-BD0E-4373-FC5C-CFF5C3C19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DA25E0-9593-21EF-1BF4-F0BC39E1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E74DD0-3D7B-59A4-13D7-BFBB39B5F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224F1-C295-0451-7CA3-5CE67BF138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AC4D9B-24C3-40C0-945E-F905FE1C65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5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A9D7-8D32-4BDF-A9EF-586EE676802F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18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A111-46B1-4828-8693-0FB09C991A6B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6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0EDA-E8AB-4D4A-845C-66B4B31F18BD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746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C5240-6E5F-4B31-A872-6B1D8817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B3524B-0294-4F15-A014-31078A5C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23BFD-B6DA-40E5-85F5-96858C2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9A6480-DA87-4962-997D-8220CC992BB1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27F3-38A8-47CD-ADF5-70B7BEF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68892-173F-49C2-B01B-057F6FF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84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38C5C-E1D4-4FD4-94E2-2C9367C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6C627-F473-457A-9988-D2518BDD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27FAB-7C0D-4D39-9FDB-9156C1E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9AEFB-A335-4290-ADFC-0C33E340F9AE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1BE85-1D52-4222-8F0B-4A1425F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6672B-DE71-4047-B18E-C4C65671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126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D60C4-582A-4CF1-A15C-FCF832E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82967-D20C-440E-8126-8F5DD4C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8925E-A4C3-40BA-9A75-B193A2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62934F-1901-41B3-8339-3C09320E20BE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7A671-02F1-40CD-B237-585556E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8B085-B420-487E-9936-803F229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462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03FA-8EEF-4F05-B413-65FDB4E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2A8C-BEB1-49C5-825E-C0AB99C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722A3A-B392-46CB-A8F8-7ACC2675F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E26B4D-9BD0-4CE0-884C-85B27787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37E2F-49E5-4EAF-9213-1BC46986DFD1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ACB10-C8DA-4824-9258-EC01B11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BF8EF-E3F1-4E89-9B15-C65EB854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51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33EB-8D51-48C7-9283-B91E716A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FAA0A-7372-4878-930C-AA5DB59B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9567D0-0E36-4333-8755-6763A6B5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12B81F-3A8F-4FA9-A349-BC760E09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A737BE-04FE-41AD-8853-5E082D077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2D02A6-1F38-4348-BCA9-243102CE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4A47B2-C4DD-43C1-8BAB-9F1FF36033F3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C7BA1F-07EB-4F98-88C2-DF17E52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37B95F-E6BF-4C68-9914-C6EB433B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888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59459-2BD6-4CA1-A326-D1941AA9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1E9E54-E330-4369-B561-5CB7820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1CE07-F1FA-492F-A687-24A77DDB58A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9DFCA-C33C-4112-8560-3D9E8004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4E907-6E16-42E6-9B51-B97F5EC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946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9293E6-A76A-4C10-919A-8EBBB2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2021E-9D94-4415-A95D-9E9ACF66AAB5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8C94CC-6044-47D7-9BE2-FCE54A2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CB197-A78B-48EB-AB8B-361109FE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033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710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697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618-825B-4DD2-B25C-CDF6380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A5AAB-9976-4EFF-B30E-317533B8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2D278B-2CB5-4A7A-8C3F-ECBF42D4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FC51-4A28-4B0B-8034-8AC5D89E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81D29B-C2D1-48CF-9123-73461CBEAC36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36C31-31E3-4916-8883-120ABA17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8448D-052E-4F7D-8ABB-379FA2B8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22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8282-234A-4541-8394-0068942108E6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766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730BE-A2C3-4403-AD32-EE0574ED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0AFB0B-E563-44AB-884E-F93C2C32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63B5A-592D-42A6-80FE-56278D96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7A140-2103-492C-A9E6-6E4B4C29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6B868-0404-40A0-B83E-CF288F828698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D789ED-38DF-4025-80BE-1EB38C3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9687CD-6E39-4BEE-AC80-5FE005DE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584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012F-0176-4E9E-8700-0A0661D1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44D9DD-C0EB-44F5-B29E-F1D91F06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5FA84-58BD-405C-A3D0-2D1C801F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2E42A3-2708-48D8-BBA7-D64E193E0D50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AD9DF-4C08-4AB6-85B1-811532DC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41720-229A-42D9-92F1-4F41264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56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358877-40B7-4CD8-BD21-C64282B49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64B73-2104-487F-AB09-8F0C304F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C7A8D-D54D-46D6-940A-CCED900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3FC175-B9D9-430C-ABA6-12B206079F7E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12525-0282-48F3-B811-88DF975C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758BC-D937-4CBB-AAF4-8C889F7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56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3E534-F15B-4373-A7E7-BEA5361D4741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EBCB2-E5DB-48E5-A36C-30A042454933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89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3D14-6523-446D-A877-29FE7498484B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7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73A0-D446-445A-A7DF-5CF3D007F88E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8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416D1-0B35-4294-BAC5-C66A37B96871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23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ED17-6F70-43D6-A09B-34FA769BA04A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7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ADCD1-7395-4158-B37E-5C2F43F45650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5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7573-419F-4141-9B2C-60299CA7C7E3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0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C97E8-EE6B-4430-BA61-A881F32D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268BD-794A-44AD-B17F-0CCCF4E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4BA6B-5D02-4CA1-8E4B-F87C8CC49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DF995-76DB-4D2B-A970-FF4D5F18DA20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CB934-C17E-4823-AAF4-A7E279FA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21BA0-C6B4-456E-AD7C-D64840BE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46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18.jpeg"/><Relationship Id="rId26" Type="http://schemas.microsoft.com/office/2007/relationships/hdphoto" Target="../media/hdphoto6.wdp"/><Relationship Id="rId3" Type="http://schemas.openxmlformats.org/officeDocument/2006/relationships/image" Target="../media/image7.png"/><Relationship Id="rId21" Type="http://schemas.openxmlformats.org/officeDocument/2006/relationships/image" Target="../media/image21.jpeg"/><Relationship Id="rId7" Type="http://schemas.openxmlformats.org/officeDocument/2006/relationships/image" Target="../media/image10.png"/><Relationship Id="rId12" Type="http://schemas.microsoft.com/office/2007/relationships/hdphoto" Target="../media/hdphoto4.wdp"/><Relationship Id="rId17" Type="http://schemas.openxmlformats.org/officeDocument/2006/relationships/image" Target="../media/image17.jpe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24" Type="http://schemas.openxmlformats.org/officeDocument/2006/relationships/image" Target="../media/image24.jpeg"/><Relationship Id="rId5" Type="http://schemas.openxmlformats.org/officeDocument/2006/relationships/image" Target="../media/image9.png"/><Relationship Id="rId15" Type="http://schemas.microsoft.com/office/2007/relationships/hdphoto" Target="../media/hdphoto5.wdp"/><Relationship Id="rId23" Type="http://schemas.openxmlformats.org/officeDocument/2006/relationships/image" Target="../media/image23.jpeg"/><Relationship Id="rId10" Type="http://schemas.microsoft.com/office/2007/relationships/hdphoto" Target="../media/hdphoto3.wdp"/><Relationship Id="rId19" Type="http://schemas.openxmlformats.org/officeDocument/2006/relationships/image" Target="../media/image19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Relationship Id="rId22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microsoft.com/office/2007/relationships/hdphoto" Target="../media/hdphoto7.wdp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5.png"/><Relationship Id="rId5" Type="http://schemas.microsoft.com/office/2007/relationships/hdphoto" Target="../media/hdphoto2.wdp"/><Relationship Id="rId10" Type="http://schemas.microsoft.com/office/2007/relationships/hdphoto" Target="../media/hdphoto8.wdp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D70A4502-89FD-4ECB-9618-9C1903DD0490}"/>
              </a:ext>
            </a:extLst>
          </p:cNvPr>
          <p:cNvSpPr txBox="1"/>
          <p:nvPr/>
        </p:nvSpPr>
        <p:spPr>
          <a:xfrm>
            <a:off x="1475799" y="2234358"/>
            <a:ext cx="10241736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 altLang="ko-KR" spc="-1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</a:rPr>
              <a:t>Complex Disaster Management System - </a:t>
            </a:r>
            <a:r>
              <a:rPr lang="en-US" altLang="ko-KR" sz="2800" spc="-1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</a:rPr>
              <a:t>JAVIS(Joint Autonomous Resilience Virtual Intelligent System)</a:t>
            </a:r>
            <a:endParaRPr lang="en-US" altLang="ko-KR" spc="-1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</a:endParaRPr>
          </a:p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 altLang="ko-KR" sz="2400" spc="-1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</a:rPr>
              <a:t>Development of a hierarchical agentic AI-based digital twin platform for complex disaster prediction and response</a:t>
            </a:r>
            <a:endParaRPr lang="ko-KR" altLang="en-US" sz="1800" spc="-1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760EFC-2CA8-42AD-A2D8-8F5D5EDD9204}"/>
              </a:ext>
            </a:extLst>
          </p:cNvPr>
          <p:cNvSpPr txBox="1"/>
          <p:nvPr/>
        </p:nvSpPr>
        <p:spPr>
          <a:xfrm>
            <a:off x="1420381" y="963976"/>
            <a:ext cx="964449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2025 Digital Columbus Project</a:t>
            </a:r>
          </a:p>
          <a:p>
            <a:pPr lvl="0"/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Development of digital innovation technologies for rapid prediction of potential complex disasters and continuous disaster prevention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8DB325-4B79-40BE-8FAE-3178C180B486}"/>
              </a:ext>
            </a:extLst>
          </p:cNvPr>
          <p:cNvSpPr txBox="1"/>
          <p:nvPr/>
        </p:nvSpPr>
        <p:spPr>
          <a:xfrm>
            <a:off x="1475799" y="4816806"/>
            <a:ext cx="4558388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2025.03</a:t>
            </a:r>
            <a:endParaRPr lang="ko-KR" altLang="en-US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AI 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 Digital Twin Research Center </a:t>
            </a:r>
            <a:endParaRPr lang="en-US" altLang="ko-KR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Dong-A University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35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F901E-62CE-0EF4-F259-251BA67B3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6BEFDC0-2719-C5C2-37D2-67DCF24BF53F}"/>
              </a:ext>
            </a:extLst>
          </p:cNvPr>
          <p:cNvSpPr/>
          <p:nvPr/>
        </p:nvSpPr>
        <p:spPr>
          <a:xfrm>
            <a:off x="6990071" y="4156154"/>
            <a:ext cx="1098335" cy="232562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05006C-DABC-3B5C-0F83-2CA386D94566}"/>
              </a:ext>
            </a:extLst>
          </p:cNvPr>
          <p:cNvGrpSpPr/>
          <p:nvPr/>
        </p:nvGrpSpPr>
        <p:grpSpPr>
          <a:xfrm rot="16200000">
            <a:off x="1355943" y="-1367088"/>
            <a:ext cx="631612" cy="3662420"/>
            <a:chOff x="574894" y="-112942"/>
            <a:chExt cx="600315" cy="933911"/>
          </a:xfrm>
        </p:grpSpPr>
        <p:sp>
          <p:nvSpPr>
            <p:cNvPr id="28" name="사각형: 둥근 위쪽 모서리 7">
              <a:extLst>
                <a:ext uri="{FF2B5EF4-FFF2-40B4-BE49-F238E27FC236}">
                  <a16:creationId xmlns:a16="http://schemas.microsoft.com/office/drawing/2014/main" id="{A95773DF-8833-D043-BC9D-AD56C20ECBA0}"/>
                </a:ext>
              </a:extLst>
            </p:cNvPr>
            <p:cNvSpPr/>
            <p:nvPr/>
          </p:nvSpPr>
          <p:spPr>
            <a:xfrm rot="10800000">
              <a:off x="574894" y="-112942"/>
              <a:ext cx="600315" cy="9339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336C"/>
            </a:solidFill>
            <a:ln w="299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C7210F-5D8B-9A87-74C7-698AEC0ABA38}"/>
                </a:ext>
              </a:extLst>
            </p:cNvPr>
            <p:cNvSpPr txBox="1"/>
            <p:nvPr/>
          </p:nvSpPr>
          <p:spPr>
            <a:xfrm rot="5400000">
              <a:off x="460164" y="176763"/>
              <a:ext cx="788509" cy="40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54F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0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복합재난 시나리오</a:t>
              </a:r>
              <a:endParaRPr kumimoji="0" lang="en-US" altLang="ko-KR" sz="1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54F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0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C000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부산 지하철 화재 사고 발생 예상 대응 전략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3F3BC9-22CD-7CC2-2FAD-60FEFFDBAF98}"/>
              </a:ext>
            </a:extLst>
          </p:cNvPr>
          <p:cNvGrpSpPr/>
          <p:nvPr/>
        </p:nvGrpSpPr>
        <p:grpSpPr>
          <a:xfrm>
            <a:off x="394052" y="1159669"/>
            <a:ext cx="4871596" cy="5397334"/>
            <a:chOff x="2952750" y="1925768"/>
            <a:chExt cx="6286500" cy="2144582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9750849-3216-E1DF-2D6E-46BA89333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2DA9F5F6-01EC-0B72-6619-2EA50E8AF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CBD31CA-8FE9-FB6C-08E4-22128C89C332}"/>
              </a:ext>
            </a:extLst>
          </p:cNvPr>
          <p:cNvSpPr/>
          <p:nvPr/>
        </p:nvSpPr>
        <p:spPr>
          <a:xfrm>
            <a:off x="394045" y="1159669"/>
            <a:ext cx="4862237" cy="5369695"/>
          </a:xfrm>
          <a:prstGeom prst="roundRect">
            <a:avLst>
              <a:gd name="adj" fmla="val 36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C4863DBD-E90D-805F-4425-DF1526C5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2" y="1293159"/>
            <a:ext cx="4641389" cy="2135841"/>
          </a:xfrm>
          <a:prstGeom prst="roundRect">
            <a:avLst>
              <a:gd name="adj" fmla="val 12253"/>
            </a:avLst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F8AD48-6545-F13F-5022-913E052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34" y="5036124"/>
            <a:ext cx="1839585" cy="137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2E04082C-0B03-98AC-60C0-4487120E80B2}"/>
              </a:ext>
            </a:extLst>
          </p:cNvPr>
          <p:cNvSpPr/>
          <p:nvPr/>
        </p:nvSpPr>
        <p:spPr>
          <a:xfrm rot="10800000">
            <a:off x="526787" y="3283305"/>
            <a:ext cx="4763536" cy="2548236"/>
          </a:xfrm>
          <a:prstGeom prst="triangle">
            <a:avLst>
              <a:gd name="adj" fmla="val 70458"/>
            </a:avLst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FBA2A10-2A58-BDD8-EC67-79AEBFB06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37" b="99696" l="8000" r="95100">
                        <a14:foregroundMark x1="13500" y1="38661" x2="13500" y2="38661"/>
                        <a14:foregroundMark x1="64500" y1="41857" x2="64500" y2="41857"/>
                        <a14:foregroundMark x1="59000" y1="45814" x2="59000" y2="45814"/>
                        <a14:foregroundMark x1="70100" y1="43075" x2="70100" y2="43075"/>
                        <a14:foregroundMark x1="68700" y1="50076" x2="68700" y2="50076"/>
                        <a14:foregroundMark x1="64000" y1="47032" x2="64000" y2="47032"/>
                        <a14:foregroundMark x1="64700" y1="43988" x2="64700" y2="43988"/>
                        <a14:foregroundMark x1="78500" y1="51750" x2="78500" y2="51750"/>
                        <a14:foregroundMark x1="82400" y1="94368" x2="82500" y2="93912"/>
                        <a14:foregroundMark x1="83600" y1="95282" x2="83600" y2="95282"/>
                        <a14:foregroundMark x1="88500" y1="92237" x2="88500" y2="92237"/>
                        <a14:foregroundMark x1="85300" y1="88889" x2="80000" y2="92390"/>
                        <a14:foregroundMark x1="80000" y1="92390" x2="79300" y2="99391"/>
                        <a14:foregroundMark x1="90000" y1="87976" x2="95100" y2="94216"/>
                        <a14:foregroundMark x1="95100" y1="94216" x2="94300" y2="99696"/>
                        <a14:foregroundMark x1="22800" y1="63166" x2="11800" y2="59056"/>
                        <a14:foregroundMark x1="11800" y1="59056" x2="13100" y2="49924"/>
                        <a14:foregroundMark x1="13100" y1="49924" x2="16200" y2="47793"/>
                        <a14:foregroundMark x1="12300" y1="52511" x2="12800" y2="57839"/>
                        <a14:foregroundMark x1="12500" y1="51294" x2="12300" y2="57991"/>
                        <a14:foregroundMark x1="12500" y1="59209" x2="8000" y2="49772"/>
                        <a14:foregroundMark x1="8000" y1="49772" x2="12100" y2="44292"/>
                        <a14:foregroundMark x1="20000" y1="56621" x2="20000" y2="56621"/>
                      </a14:backgroundRemoval>
                    </a14:imgEffect>
                  </a14:imgLayer>
                </a14:imgProps>
              </a:ext>
            </a:extLst>
          </a:blip>
          <a:srcRect l="6930" t="26824" r="4498" b="1894"/>
          <a:stretch/>
        </p:blipFill>
        <p:spPr>
          <a:xfrm>
            <a:off x="281264" y="3429000"/>
            <a:ext cx="4862237" cy="174396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7815DB6-18D2-7756-08E5-4F1AD8172447}"/>
              </a:ext>
            </a:extLst>
          </p:cNvPr>
          <p:cNvSpPr txBox="1"/>
          <p:nvPr/>
        </p:nvSpPr>
        <p:spPr>
          <a:xfrm>
            <a:off x="2321744" y="5194428"/>
            <a:ext cx="1405218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부산 센텀시티</a:t>
            </a:r>
            <a:endParaRPr kumimoji="0" lang="en-US" altLang="ko-KR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C3B3DC7-41DE-2165-976E-5F16B19B05BB}"/>
              </a:ext>
            </a:extLst>
          </p:cNvPr>
          <p:cNvSpPr txBox="1"/>
          <p:nvPr/>
        </p:nvSpPr>
        <p:spPr>
          <a:xfrm>
            <a:off x="2321744" y="5553210"/>
            <a:ext cx="151771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첨단복합산업단지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036C9D7-9A24-C6E8-BF46-FE6681A1C431}"/>
              </a:ext>
            </a:extLst>
          </p:cNvPr>
          <p:cNvSpPr txBox="1"/>
          <p:nvPr/>
        </p:nvSpPr>
        <p:spPr>
          <a:xfrm>
            <a:off x="2321744" y="5825292"/>
            <a:ext cx="2821757" cy="592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부산광역시 해운대구 수영강 변 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(35</a:t>
            </a: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 평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터에 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조성된 정보통신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영상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오락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국제업무 등의 기능을 갖춘 첨단 복합 산업단지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49271B1-B584-1801-16B3-E1CE71756D0E}"/>
              </a:ext>
            </a:extLst>
          </p:cNvPr>
          <p:cNvGrpSpPr/>
          <p:nvPr/>
        </p:nvGrpSpPr>
        <p:grpSpPr>
          <a:xfrm>
            <a:off x="5513291" y="1174402"/>
            <a:ext cx="6176594" cy="2004413"/>
            <a:chOff x="8035714" y="2271504"/>
            <a:chExt cx="2837869" cy="965118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925A7EF7-A3A2-7E62-4B5D-D6CC51D21E4E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3E5539FD-A3C7-AC3E-8E9B-22A2D5572CD3}"/>
                </a:ext>
              </a:extLst>
            </p:cNvPr>
            <p:cNvSpPr/>
            <p:nvPr/>
          </p:nvSpPr>
          <p:spPr>
            <a:xfrm>
              <a:off x="8035714" y="2271504"/>
              <a:ext cx="2837869" cy="94213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5" name="그래픽 114" descr="그룹 단색으로 채워진">
            <a:extLst>
              <a:ext uri="{FF2B5EF4-FFF2-40B4-BE49-F238E27FC236}">
                <a16:creationId xmlns:a16="http://schemas.microsoft.com/office/drawing/2014/main" id="{85AF10CB-4A54-B0F4-289C-9C13E2D60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8540" y="1381475"/>
            <a:ext cx="735229" cy="809598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DE7EBAFC-0AFF-8A7D-1F60-1DDD69D6D411}"/>
              </a:ext>
            </a:extLst>
          </p:cNvPr>
          <p:cNvSpPr txBox="1"/>
          <p:nvPr/>
        </p:nvSpPr>
        <p:spPr>
          <a:xfrm>
            <a:off x="6424712" y="1367012"/>
            <a:ext cx="2001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29,585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(’24.12)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B591D0F-4E0D-28C6-66BB-335B585AC069}"/>
              </a:ext>
            </a:extLst>
          </p:cNvPr>
          <p:cNvSpPr txBox="1"/>
          <p:nvPr/>
        </p:nvSpPr>
        <p:spPr>
          <a:xfrm>
            <a:off x="6424712" y="1686860"/>
            <a:ext cx="12287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2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동 인구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센텀시티 중심 인구</a:t>
            </a:r>
            <a:endParaRPr kumimoji="0" lang="ko-KR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49C4A64-D760-41C3-6152-82372083C8FF}"/>
              </a:ext>
            </a:extLst>
          </p:cNvPr>
          <p:cNvSpPr txBox="1"/>
          <p:nvPr/>
        </p:nvSpPr>
        <p:spPr>
          <a:xfrm>
            <a:off x="6424712" y="2226931"/>
            <a:ext cx="2001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58,843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(’23.12)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4A3127-6809-C81F-61F6-622684FDB73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783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1290" y1="26619" x2="61290" y2="26619"/>
                        <a14:foregroundMark x1="50806" y1="59712" x2="50806" y2="59712"/>
                        <a14:foregroundMark x1="50806" y1="87770" x2="50806" y2="877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8540" y="2176609"/>
            <a:ext cx="754847" cy="846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D0E68-FA6D-C802-F88D-0562737AAFE9}"/>
              </a:ext>
            </a:extLst>
          </p:cNvPr>
          <p:cNvSpPr txBox="1"/>
          <p:nvPr/>
        </p:nvSpPr>
        <p:spPr>
          <a:xfrm>
            <a:off x="6424712" y="2591882"/>
            <a:ext cx="2495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지하철 일일 승객 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비중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3.54%)</a:t>
            </a:r>
            <a:endParaRPr lang="en-US" altLang="ko-KR" sz="9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센텀시티</a:t>
            </a:r>
            <a:r>
              <a:rPr lang="en-US" altLang="ko-KR" sz="11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벡스코역 일 승하차 승객</a:t>
            </a:r>
            <a:endParaRPr kumimoji="0" lang="ko-KR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E5C17F-7DB2-A239-1217-D5648D7A47CB}"/>
              </a:ext>
            </a:extLst>
          </p:cNvPr>
          <p:cNvGrpSpPr/>
          <p:nvPr/>
        </p:nvGrpSpPr>
        <p:grpSpPr>
          <a:xfrm flipH="1">
            <a:off x="5513294" y="269627"/>
            <a:ext cx="6176594" cy="473977"/>
            <a:chOff x="8035713" y="2271504"/>
            <a:chExt cx="2837870" cy="96511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2E864A-884C-8823-751A-6E54D6B4D3CE}"/>
                </a:ext>
              </a:extLst>
            </p:cNvPr>
            <p:cNvSpPr/>
            <p:nvPr/>
          </p:nvSpPr>
          <p:spPr>
            <a:xfrm>
              <a:off x="8035713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DDF9AFA-A37D-A5E9-A85A-F6C3127AF9BF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8" name="그래픽 15" descr="돋보기 단색으로 채워진">
            <a:extLst>
              <a:ext uri="{FF2B5EF4-FFF2-40B4-BE49-F238E27FC236}">
                <a16:creationId xmlns:a16="http://schemas.microsoft.com/office/drawing/2014/main" id="{68E3EB14-2142-2814-D49B-CB27562404C2}"/>
              </a:ext>
            </a:extLst>
          </p:cNvPr>
          <p:cNvSpPr/>
          <p:nvPr/>
        </p:nvSpPr>
        <p:spPr>
          <a:xfrm>
            <a:off x="11193990" y="347799"/>
            <a:ext cx="317377" cy="317627"/>
          </a:xfrm>
          <a:custGeom>
            <a:avLst/>
            <a:gdLst>
              <a:gd name="connsiteX0" fmla="*/ 309184 w 317377"/>
              <a:gd name="connsiteY0" fmla="*/ 269380 h 317627"/>
              <a:gd name="connsiteX1" fmla="*/ 258927 w 317377"/>
              <a:gd name="connsiteY1" fmla="*/ 219123 h 317627"/>
              <a:gd name="connsiteX2" fmla="*/ 233999 w 317377"/>
              <a:gd name="connsiteY2" fmla="*/ 211484 h 317627"/>
              <a:gd name="connsiteX3" fmla="*/ 216309 w 317377"/>
              <a:gd name="connsiteY3" fmla="*/ 193793 h 317627"/>
              <a:gd name="connsiteX4" fmla="*/ 241236 w 317377"/>
              <a:gd name="connsiteY4" fmla="*/ 120618 h 317627"/>
              <a:gd name="connsiteX5" fmla="*/ 120618 w 317377"/>
              <a:gd name="connsiteY5" fmla="*/ 0 h 317627"/>
              <a:gd name="connsiteX6" fmla="*/ 0 w 317377"/>
              <a:gd name="connsiteY6" fmla="*/ 120618 h 317627"/>
              <a:gd name="connsiteX7" fmla="*/ 120618 w 317377"/>
              <a:gd name="connsiteY7" fmla="*/ 241236 h 317627"/>
              <a:gd name="connsiteX8" fmla="*/ 193793 w 317377"/>
              <a:gd name="connsiteY8" fmla="*/ 216309 h 317627"/>
              <a:gd name="connsiteX9" fmla="*/ 211484 w 317377"/>
              <a:gd name="connsiteY9" fmla="*/ 233999 h 317627"/>
              <a:gd name="connsiteX10" fmla="*/ 219123 w 317377"/>
              <a:gd name="connsiteY10" fmla="*/ 258927 h 317627"/>
              <a:gd name="connsiteX11" fmla="*/ 269380 w 317377"/>
              <a:gd name="connsiteY11" fmla="*/ 309184 h 317627"/>
              <a:gd name="connsiteX12" fmla="*/ 289484 w 317377"/>
              <a:gd name="connsiteY12" fmla="*/ 317628 h 317627"/>
              <a:gd name="connsiteX13" fmla="*/ 309587 w 317377"/>
              <a:gd name="connsiteY13" fmla="*/ 309184 h 317627"/>
              <a:gd name="connsiteX14" fmla="*/ 309184 w 317377"/>
              <a:gd name="connsiteY14" fmla="*/ 269380 h 317627"/>
              <a:gd name="connsiteX15" fmla="*/ 120216 w 317377"/>
              <a:gd name="connsiteY15" fmla="*/ 216711 h 317627"/>
              <a:gd name="connsiteX16" fmla="*/ 23722 w 317377"/>
              <a:gd name="connsiteY16" fmla="*/ 120216 h 317627"/>
              <a:gd name="connsiteX17" fmla="*/ 120216 w 317377"/>
              <a:gd name="connsiteY17" fmla="*/ 23722 h 317627"/>
              <a:gd name="connsiteX18" fmla="*/ 216711 w 317377"/>
              <a:gd name="connsiteY18" fmla="*/ 120216 h 317627"/>
              <a:gd name="connsiteX19" fmla="*/ 120216 w 317377"/>
              <a:gd name="connsiteY19" fmla="*/ 216711 h 31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7377" h="317627">
                <a:moveTo>
                  <a:pt x="309184" y="269380"/>
                </a:moveTo>
                <a:lnTo>
                  <a:pt x="258927" y="219123"/>
                </a:lnTo>
                <a:cubicBezTo>
                  <a:pt x="252092" y="212288"/>
                  <a:pt x="242844" y="209876"/>
                  <a:pt x="233999" y="211484"/>
                </a:cubicBezTo>
                <a:lnTo>
                  <a:pt x="216309" y="193793"/>
                </a:lnTo>
                <a:cubicBezTo>
                  <a:pt x="231989" y="173690"/>
                  <a:pt x="241236" y="147958"/>
                  <a:pt x="241236" y="120618"/>
                </a:cubicBezTo>
                <a:cubicBezTo>
                  <a:pt x="241236" y="54278"/>
                  <a:pt x="186958" y="0"/>
                  <a:pt x="120618" y="0"/>
                </a:cubicBezTo>
                <a:cubicBezTo>
                  <a:pt x="54278" y="0"/>
                  <a:pt x="0" y="54278"/>
                  <a:pt x="0" y="120618"/>
                </a:cubicBezTo>
                <a:cubicBezTo>
                  <a:pt x="0" y="186958"/>
                  <a:pt x="54278" y="241236"/>
                  <a:pt x="120618" y="241236"/>
                </a:cubicBezTo>
                <a:cubicBezTo>
                  <a:pt x="147958" y="241236"/>
                  <a:pt x="173288" y="231989"/>
                  <a:pt x="193793" y="216309"/>
                </a:cubicBezTo>
                <a:lnTo>
                  <a:pt x="211484" y="233999"/>
                </a:lnTo>
                <a:cubicBezTo>
                  <a:pt x="209876" y="242844"/>
                  <a:pt x="212288" y="252092"/>
                  <a:pt x="219123" y="258927"/>
                </a:cubicBezTo>
                <a:lnTo>
                  <a:pt x="269380" y="309184"/>
                </a:lnTo>
                <a:cubicBezTo>
                  <a:pt x="275009" y="314813"/>
                  <a:pt x="282246" y="317628"/>
                  <a:pt x="289484" y="317628"/>
                </a:cubicBezTo>
                <a:cubicBezTo>
                  <a:pt x="296721" y="317628"/>
                  <a:pt x="303958" y="314813"/>
                  <a:pt x="309587" y="309184"/>
                </a:cubicBezTo>
                <a:cubicBezTo>
                  <a:pt x="320040" y="297927"/>
                  <a:pt x="320040" y="280236"/>
                  <a:pt x="309184" y="269380"/>
                </a:cubicBezTo>
                <a:close/>
                <a:moveTo>
                  <a:pt x="120216" y="216711"/>
                </a:moveTo>
                <a:cubicBezTo>
                  <a:pt x="67144" y="216711"/>
                  <a:pt x="23722" y="173288"/>
                  <a:pt x="23722" y="120216"/>
                </a:cubicBezTo>
                <a:cubicBezTo>
                  <a:pt x="23722" y="67144"/>
                  <a:pt x="67144" y="23722"/>
                  <a:pt x="120216" y="23722"/>
                </a:cubicBezTo>
                <a:cubicBezTo>
                  <a:pt x="173288" y="23722"/>
                  <a:pt x="216711" y="67144"/>
                  <a:pt x="216711" y="120216"/>
                </a:cubicBezTo>
                <a:cubicBezTo>
                  <a:pt x="216711" y="173288"/>
                  <a:pt x="173288" y="216711"/>
                  <a:pt x="120216" y="216711"/>
                </a:cubicBezTo>
                <a:close/>
              </a:path>
            </a:pathLst>
          </a:custGeom>
          <a:gradFill>
            <a:gsLst>
              <a:gs pos="100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0" scaled="0"/>
          </a:gra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951DC-02A1-7AD1-A2FC-8EEE2F9981C8}"/>
              </a:ext>
            </a:extLst>
          </p:cNvPr>
          <p:cNvSpPr txBox="1"/>
          <p:nvPr/>
        </p:nvSpPr>
        <p:spPr>
          <a:xfrm>
            <a:off x="7914757" y="382403"/>
            <a:ext cx="30210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6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부산 센텀시티</a:t>
            </a:r>
            <a:endParaRPr lang="en-US" altLang="ko-KR" sz="160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6729A61-63BF-70EB-B0AA-B20FFFCE896F}"/>
              </a:ext>
            </a:extLst>
          </p:cNvPr>
          <p:cNvSpPr/>
          <p:nvPr/>
        </p:nvSpPr>
        <p:spPr>
          <a:xfrm>
            <a:off x="5513291" y="269627"/>
            <a:ext cx="1726443" cy="473977"/>
          </a:xfrm>
          <a:custGeom>
            <a:avLst/>
            <a:gdLst>
              <a:gd name="connsiteX0" fmla="*/ 46587 w 1726443"/>
              <a:gd name="connsiteY0" fmla="*/ 0 h 473977"/>
              <a:gd name="connsiteX1" fmla="*/ 1726443 w 1726443"/>
              <a:gd name="connsiteY1" fmla="*/ 0 h 473977"/>
              <a:gd name="connsiteX2" fmla="*/ 1726443 w 1726443"/>
              <a:gd name="connsiteY2" fmla="*/ 473977 h 473977"/>
              <a:gd name="connsiteX3" fmla="*/ 46587 w 1726443"/>
              <a:gd name="connsiteY3" fmla="*/ 473977 h 473977"/>
              <a:gd name="connsiteX4" fmla="*/ 0 w 1726443"/>
              <a:gd name="connsiteY4" fmla="*/ 427390 h 473977"/>
              <a:gd name="connsiteX5" fmla="*/ 0 w 1726443"/>
              <a:gd name="connsiteY5" fmla="*/ 46587 h 473977"/>
              <a:gd name="connsiteX6" fmla="*/ 46587 w 1726443"/>
              <a:gd name="connsiteY6" fmla="*/ 0 h 47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6443" h="473977">
                <a:moveTo>
                  <a:pt x="46587" y="0"/>
                </a:moveTo>
                <a:lnTo>
                  <a:pt x="1726443" y="0"/>
                </a:lnTo>
                <a:lnTo>
                  <a:pt x="1726443" y="473977"/>
                </a:lnTo>
                <a:lnTo>
                  <a:pt x="46587" y="473977"/>
                </a:lnTo>
                <a:cubicBezTo>
                  <a:pt x="20858" y="473977"/>
                  <a:pt x="0" y="453119"/>
                  <a:pt x="0" y="427390"/>
                </a:cubicBezTo>
                <a:lnTo>
                  <a:pt x="0" y="46587"/>
                </a:lnTo>
                <a:cubicBezTo>
                  <a:pt x="0" y="20858"/>
                  <a:pt x="20858" y="0"/>
                  <a:pt x="46587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3DBA8-FEFC-5BDD-4282-F183E3A3C0CA}"/>
              </a:ext>
            </a:extLst>
          </p:cNvPr>
          <p:cNvSpPr txBox="1"/>
          <p:nvPr/>
        </p:nvSpPr>
        <p:spPr>
          <a:xfrm>
            <a:off x="5862918" y="383505"/>
            <a:ext cx="1082487" cy="2451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SPOT</a:t>
            </a:r>
            <a:endParaRPr kumimoji="0" lang="en-US" altLang="ko-KR" sz="1600" b="0" i="0" u="none" strike="noStrike" kern="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837D83B-9387-8BDD-FDE2-B517B9175D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7" b="89701" l="8834" r="90459">
                        <a14:foregroundMark x1="9187" y1="45515" x2="9187" y2="45515"/>
                        <a14:foregroundMark x1="22968" y1="32890" x2="22968" y2="32890"/>
                        <a14:foregroundMark x1="23675" y1="22924" x2="23675" y2="22924"/>
                        <a14:foregroundMark x1="16254" y1="23256" x2="16254" y2="23256"/>
                        <a14:foregroundMark x1="16608" y1="34219" x2="16608" y2="34219"/>
                        <a14:foregroundMark x1="15548" y1="43189" x2="15548" y2="43189"/>
                        <a14:foregroundMark x1="21555" y1="42525" x2="21555" y2="42525"/>
                        <a14:foregroundMark x1="24028" y1="52492" x2="24028" y2="52492"/>
                        <a14:foregroundMark x1="14134" y1="52159" x2="14134" y2="52159"/>
                        <a14:foregroundMark x1="16254" y1="61462" x2="16254" y2="61462"/>
                        <a14:foregroundMark x1="22968" y1="61794" x2="22968" y2="61794"/>
                        <a14:foregroundMark x1="22615" y1="71096" x2="21201" y2="70432"/>
                        <a14:foregroundMark x1="14134" y1="70100" x2="14134" y2="70100"/>
                        <a14:foregroundMark x1="50177" y1="89701" x2="50177" y2="89701"/>
                        <a14:foregroundMark x1="35336" y1="69435" x2="35336" y2="69435"/>
                        <a14:foregroundMark x1="41696" y1="69767" x2="41696" y2="69767"/>
                        <a14:foregroundMark x1="43816" y1="59801" x2="43816" y2="59801"/>
                        <a14:foregroundMark x1="36396" y1="61794" x2="36396" y2="60133"/>
                        <a14:foregroundMark x1="36749" y1="52159" x2="36749" y2="52159"/>
                        <a14:foregroundMark x1="42756" y1="52159" x2="42756" y2="52159"/>
                        <a14:foregroundMark x1="42403" y1="41196" x2="42403" y2="41196"/>
                        <a14:foregroundMark x1="35689" y1="41860" x2="35689" y2="41860"/>
                        <a14:foregroundMark x1="35689" y1="33887" x2="35689" y2="33887"/>
                        <a14:foregroundMark x1="43110" y1="31561" x2="43110" y2="31561"/>
                        <a14:foregroundMark x1="34629" y1="22259" x2="34629" y2="22259"/>
                        <a14:foregroundMark x1="43816" y1="22924" x2="43816" y2="22924"/>
                        <a14:foregroundMark x1="55477" y1="38870" x2="55477" y2="38870"/>
                        <a14:foregroundMark x1="62191" y1="36545" x2="62191" y2="36545"/>
                        <a14:foregroundMark x1="55830" y1="47508" x2="55830" y2="47508"/>
                        <a14:foregroundMark x1="62191" y1="46179" x2="62191" y2="46179"/>
                        <a14:foregroundMark x1="57597" y1="57807" x2="57597" y2="57807"/>
                        <a14:foregroundMark x1="63958" y1="54817" x2="63958" y2="54817"/>
                        <a14:foregroundMark x1="56537" y1="67110" x2="56537" y2="67110"/>
                        <a14:foregroundMark x1="63251" y1="65449" x2="63251" y2="65449"/>
                        <a14:foregroundMark x1="77385" y1="66113" x2="77385" y2="66113"/>
                        <a14:foregroundMark x1="83746" y1="65449" x2="83392" y2="64452"/>
                        <a14:foregroundMark x1="82686" y1="58140" x2="82686" y2="58140"/>
                        <a14:foregroundMark x1="76325" y1="56478" x2="76325" y2="56478"/>
                        <a14:foregroundMark x1="77032" y1="45847" x2="77032" y2="45847"/>
                        <a14:foregroundMark x1="83039" y1="47176" x2="83039" y2="47176"/>
                        <a14:foregroundMark x1="84099" y1="37542" x2="84099" y2="37542"/>
                        <a14:foregroundMark x1="77385" y1="38206" x2="77385" y2="38206"/>
                        <a14:foregroundMark x1="90459" y1="40532" x2="90459" y2="405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6505" y="5503595"/>
            <a:ext cx="514102" cy="5460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F5AE4F-A0D5-ACFB-8B25-D7EA7464D8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2243" y="1367012"/>
            <a:ext cx="873556" cy="7228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79A2D34-F38B-45F6-16EB-E263688B6DA2}"/>
              </a:ext>
            </a:extLst>
          </p:cNvPr>
          <p:cNvSpPr txBox="1"/>
          <p:nvPr/>
        </p:nvSpPr>
        <p:spPr>
          <a:xfrm>
            <a:off x="9475385" y="1272376"/>
            <a:ext cx="2214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5.19 </a:t>
            </a:r>
            <a:r>
              <a:rPr lang="ko-KR" altLang="en-US" sz="1400" b="1" dirty="0">
                <a:solidFill>
                  <a:srgbClr val="2125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백만명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(’23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기준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36CA99-7548-256F-9020-014E7190AD97}"/>
              </a:ext>
            </a:extLst>
          </p:cNvPr>
          <p:cNvSpPr txBox="1"/>
          <p:nvPr/>
        </p:nvSpPr>
        <p:spPr>
          <a:xfrm>
            <a:off x="9475385" y="1637327"/>
            <a:ext cx="2495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해운대구 생활인구</a:t>
            </a:r>
            <a:endParaRPr lang="en-US" altLang="ko-KR" sz="1100" dirty="0"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부산광역시 생활인구 중 </a:t>
            </a:r>
            <a:r>
              <a:rPr lang="en-US" altLang="ko-KR" sz="11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1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</a:t>
            </a:r>
            <a:endParaRPr kumimoji="0" lang="ko-KR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8384B34-263D-D733-7066-94C3855EE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6626" y1="46875" x2="46626" y2="46875"/>
                        <a14:foregroundMark x1="57055" y1="39375" x2="57055" y2="39375"/>
                        <a14:foregroundMark x1="34969" y1="41250" x2="34969" y2="41250"/>
                        <a14:foregroundMark x1="50307" y1="40625" x2="50307" y2="40625"/>
                        <a14:foregroundMark x1="36810" y1="50625" x2="36810" y2="50625"/>
                        <a14:foregroundMark x1="58896" y1="47500" x2="58896" y2="47500"/>
                        <a14:foregroundMark x1="61963" y1="55625" x2="61963" y2="55625"/>
                        <a14:foregroundMark x1="49080" y1="52500" x2="49080" y2="52500"/>
                        <a14:foregroundMark x1="21472" y1="30625" x2="21472" y2="30625"/>
                        <a14:foregroundMark x1="79755" y1="21875" x2="79755" y2="21875"/>
                        <a14:foregroundMark x1="44172" y1="28125" x2="44785" y2="25000"/>
                        <a14:foregroundMark x1="55215" y1="22500" x2="55215" y2="22500"/>
                        <a14:foregroundMark x1="68712" y1="31250" x2="68712" y2="31250"/>
                        <a14:foregroundMark x1="82209" y1="58125" x2="82209" y2="58125"/>
                        <a14:foregroundMark x1="26380" y1="51250" x2="26380" y2="5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9180" y="2226931"/>
            <a:ext cx="846672" cy="8310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46A308-D38A-4CBD-A10B-2513C3D787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7157" y="2051971"/>
            <a:ext cx="2103567" cy="1161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24567-3751-A6AF-230B-79B52C1854A1}"/>
              </a:ext>
            </a:extLst>
          </p:cNvPr>
          <p:cNvSpPr txBox="1"/>
          <p:nvPr/>
        </p:nvSpPr>
        <p:spPr>
          <a:xfrm>
            <a:off x="5708540" y="4569185"/>
            <a:ext cx="6175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7831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</a:t>
            </a:r>
            <a:endParaRPr lang="en-US" altLang="ko-KR" sz="2000" dirty="0">
              <a:solidFill>
                <a:srgbClr val="7831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7831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랜드마크</a:t>
            </a:r>
            <a:endParaRPr lang="en-US" altLang="ko-KR" sz="2000" dirty="0">
              <a:solidFill>
                <a:srgbClr val="7831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" name="Picture 4" descr="부산 벡스코는 지금 '대박 중'…굴뚝없는 산업 성공 스토리">
            <a:extLst>
              <a:ext uri="{FF2B5EF4-FFF2-40B4-BE49-F238E27FC236}">
                <a16:creationId xmlns:a16="http://schemas.microsoft.com/office/drawing/2014/main" id="{C8D8EDB9-B810-0DCA-5823-3EE82F70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5" y="3400273"/>
            <a:ext cx="1085941" cy="72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영화의 전당 --- 영상도시 부산의 상징">
            <a:extLst>
              <a:ext uri="{FF2B5EF4-FFF2-40B4-BE49-F238E27FC236}">
                <a16:creationId xmlns:a16="http://schemas.microsoft.com/office/drawing/2014/main" id="{9307B6B1-C245-5E74-69DE-64385C79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32" y="3400273"/>
            <a:ext cx="1085941" cy="7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825AA6-94DF-C6CE-2204-19F0D8F29AC6}"/>
              </a:ext>
            </a:extLst>
          </p:cNvPr>
          <p:cNvSpPr txBox="1"/>
          <p:nvPr/>
        </p:nvSpPr>
        <p:spPr>
          <a:xfrm>
            <a:off x="6945405" y="4153375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BEXCO</a:t>
            </a:r>
            <a:endParaRPr lang="ko-KR" altLang="en-US" sz="11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0D0A40D-0929-3A41-8683-140ABD922886}"/>
              </a:ext>
            </a:extLst>
          </p:cNvPr>
          <p:cNvSpPr/>
          <p:nvPr/>
        </p:nvSpPr>
        <p:spPr>
          <a:xfrm>
            <a:off x="8177738" y="4167246"/>
            <a:ext cx="1098335" cy="232562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70C900-58E3-3034-2A81-B2842611D9CB}"/>
              </a:ext>
            </a:extLst>
          </p:cNvPr>
          <p:cNvSpPr txBox="1"/>
          <p:nvPr/>
        </p:nvSpPr>
        <p:spPr>
          <a:xfrm>
            <a:off x="8133072" y="4164467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영화의전당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66DF762-E2AD-9249-1545-5B2C85137E13}"/>
              </a:ext>
            </a:extLst>
          </p:cNvPr>
          <p:cNvSpPr/>
          <p:nvPr/>
        </p:nvSpPr>
        <p:spPr>
          <a:xfrm>
            <a:off x="9357649" y="4170027"/>
            <a:ext cx="1098335" cy="232562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3E7AA9-3044-1464-BC1A-181AC0D93DFC}"/>
              </a:ext>
            </a:extLst>
          </p:cNvPr>
          <p:cNvSpPr txBox="1"/>
          <p:nvPr/>
        </p:nvSpPr>
        <p:spPr>
          <a:xfrm>
            <a:off x="9312983" y="4167248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신세계 백화점</a:t>
            </a:r>
          </a:p>
        </p:txBody>
      </p:sp>
      <p:pic>
        <p:nvPicPr>
          <p:cNvPr id="1032" name="Picture 8" descr="신세계백화점 센텀시티점 - 나무위키">
            <a:extLst>
              <a:ext uri="{FF2B5EF4-FFF2-40B4-BE49-F238E27FC236}">
                <a16:creationId xmlns:a16="http://schemas.microsoft.com/office/drawing/2014/main" id="{288354C1-D5A3-2E9D-3EB3-EF6C55B59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986" y="3400273"/>
            <a:ext cx="1084998" cy="72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A703B7B-81C8-2808-7F13-58483335A5A1}"/>
              </a:ext>
            </a:extLst>
          </p:cNvPr>
          <p:cNvSpPr/>
          <p:nvPr/>
        </p:nvSpPr>
        <p:spPr>
          <a:xfrm>
            <a:off x="10524223" y="4163316"/>
            <a:ext cx="1098335" cy="232562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6D42AD-2766-66F8-6328-686AD439F76F}"/>
              </a:ext>
            </a:extLst>
          </p:cNvPr>
          <p:cNvSpPr txBox="1"/>
          <p:nvPr/>
        </p:nvSpPr>
        <p:spPr>
          <a:xfrm>
            <a:off x="10479557" y="4160537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신세계 백화점</a:t>
            </a:r>
          </a:p>
        </p:txBody>
      </p:sp>
      <p:pic>
        <p:nvPicPr>
          <p:cNvPr id="1034" name="Picture 10" descr="유동성 위기설' 롯데, 부산 센텀시티 백화점 매각 검토">
            <a:extLst>
              <a:ext uri="{FF2B5EF4-FFF2-40B4-BE49-F238E27FC236}">
                <a16:creationId xmlns:a16="http://schemas.microsoft.com/office/drawing/2014/main" id="{97059B9F-6B39-ABBC-C36C-BBBD4FE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223" y="3400273"/>
            <a:ext cx="1098150" cy="7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F1E7C4-CECC-6B57-AF9C-FEBB89CEE488}"/>
              </a:ext>
            </a:extLst>
          </p:cNvPr>
          <p:cNvSpPr/>
          <p:nvPr/>
        </p:nvSpPr>
        <p:spPr>
          <a:xfrm>
            <a:off x="6976021" y="5230891"/>
            <a:ext cx="1098335" cy="232562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A21B2E-4421-8F68-B843-5D184F52357E}"/>
              </a:ext>
            </a:extLst>
          </p:cNvPr>
          <p:cNvSpPr txBox="1"/>
          <p:nvPr/>
        </p:nvSpPr>
        <p:spPr>
          <a:xfrm>
            <a:off x="6931355" y="5228112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KNN</a:t>
            </a:r>
            <a:endParaRPr lang="ko-KR" altLang="en-US" sz="11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DA19123-54CD-D21A-6D2B-8D3CFD683FBC}"/>
              </a:ext>
            </a:extLst>
          </p:cNvPr>
          <p:cNvSpPr/>
          <p:nvPr/>
        </p:nvSpPr>
        <p:spPr>
          <a:xfrm>
            <a:off x="8163688" y="5241983"/>
            <a:ext cx="1098335" cy="232562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31CAEF-53AE-2EBB-58F2-80C888E9293A}"/>
              </a:ext>
            </a:extLst>
          </p:cNvPr>
          <p:cNvSpPr txBox="1"/>
          <p:nvPr/>
        </p:nvSpPr>
        <p:spPr>
          <a:xfrm>
            <a:off x="8119022" y="5239204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올림픽공원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CBE6183-CA83-403C-37D0-78FC6B86ACB7}"/>
              </a:ext>
            </a:extLst>
          </p:cNvPr>
          <p:cNvSpPr/>
          <p:nvPr/>
        </p:nvSpPr>
        <p:spPr>
          <a:xfrm>
            <a:off x="9343599" y="5244764"/>
            <a:ext cx="1098335" cy="232562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0419F6-8EEF-9329-5A98-02FEDBE8CDE3}"/>
              </a:ext>
            </a:extLst>
          </p:cNvPr>
          <p:cNvSpPr txBox="1"/>
          <p:nvPr/>
        </p:nvSpPr>
        <p:spPr>
          <a:xfrm>
            <a:off x="9298933" y="5241985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APEC </a:t>
            </a:r>
            <a:r>
              <a:rPr lang="ko-KR" altLang="en-US" sz="1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나루공원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F7ECA8C-A993-C54E-3472-C791A57AFB54}"/>
              </a:ext>
            </a:extLst>
          </p:cNvPr>
          <p:cNvSpPr/>
          <p:nvPr/>
        </p:nvSpPr>
        <p:spPr>
          <a:xfrm>
            <a:off x="10510173" y="5238053"/>
            <a:ext cx="1098335" cy="232562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90EE5A-B3F1-BAC0-4E3B-DF0510284FE7}"/>
              </a:ext>
            </a:extLst>
          </p:cNvPr>
          <p:cNvSpPr txBox="1"/>
          <p:nvPr/>
        </p:nvSpPr>
        <p:spPr>
          <a:xfrm>
            <a:off x="10465507" y="5235274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부산시립미술관</a:t>
            </a:r>
          </a:p>
        </p:txBody>
      </p:sp>
      <p:pic>
        <p:nvPicPr>
          <p:cNvPr id="1036" name="Picture 12" descr="부산 KNN 센텀사옥 메디컬센터 공식 분양 - 뉴스와이어">
            <a:extLst>
              <a:ext uri="{FF2B5EF4-FFF2-40B4-BE49-F238E27FC236}">
                <a16:creationId xmlns:a16="http://schemas.microsoft.com/office/drawing/2014/main" id="{4D1B645D-2658-1E49-7165-1F01D08B2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021" y="4471036"/>
            <a:ext cx="1089117" cy="71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별별여행 &gt; 올림픽공원 | 별별시장&amp;별별여행 ┃ 여행문화의 새로운 트렌드를 만들다">
            <a:extLst>
              <a:ext uri="{FF2B5EF4-FFF2-40B4-BE49-F238E27FC236}">
                <a16:creationId xmlns:a16="http://schemas.microsoft.com/office/drawing/2014/main" id="{2A8DE2D4-2A9B-FAD9-D3F9-1590FECD9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133" y="4471036"/>
            <a:ext cx="1073444" cy="71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센텀 APEC나루공원">
            <a:extLst>
              <a:ext uri="{FF2B5EF4-FFF2-40B4-BE49-F238E27FC236}">
                <a16:creationId xmlns:a16="http://schemas.microsoft.com/office/drawing/2014/main" id="{463DC6C5-1C44-CD9B-25B0-32C293293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34" y="4456961"/>
            <a:ext cx="1065683" cy="71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비전과 전략 | 소개 | 부산시립미술관">
            <a:extLst>
              <a:ext uri="{FF2B5EF4-FFF2-40B4-BE49-F238E27FC236}">
                <a16:creationId xmlns:a16="http://schemas.microsoft.com/office/drawing/2014/main" id="{98F668A2-B28E-683A-0240-EA284D6B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509" y="4456962"/>
            <a:ext cx="1098863" cy="71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444E79A-A0B0-CAB7-EBBC-D650F8385F6B}"/>
              </a:ext>
            </a:extLst>
          </p:cNvPr>
          <p:cNvSpPr txBox="1"/>
          <p:nvPr/>
        </p:nvSpPr>
        <p:spPr>
          <a:xfrm>
            <a:off x="5670082" y="5772285"/>
            <a:ext cx="1212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7831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Life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7831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Work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A0FDDEFC-53A6-B570-7412-E80701D0FC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8029" b="89781" l="9756" r="89939">
                        <a14:foregroundMark x1="60366" y1="8029" x2="60366" y2="8029"/>
                        <a14:foregroundMark x1="67378" y1="18613" x2="67378" y2="18613"/>
                        <a14:foregroundMark x1="72866" y1="20438" x2="72866" y2="20438"/>
                        <a14:foregroundMark x1="75915" y1="21898" x2="75915" y2="21898"/>
                        <a14:foregroundMark x1="80488" y1="22628" x2="80488" y2="22628"/>
                        <a14:foregroundMark x1="80793" y1="27372" x2="80793" y2="27372"/>
                        <a14:foregroundMark x1="76220" y1="26642" x2="75915" y2="25547"/>
                        <a14:foregroundMark x1="71037" y1="26277" x2="70427" y2="25182"/>
                        <a14:foregroundMark x1="66768" y1="24453" x2="66768" y2="24453"/>
                        <a14:foregroundMark x1="67378" y1="31022" x2="67378" y2="31022"/>
                        <a14:foregroundMark x1="67378" y1="38686" x2="67378" y2="38686"/>
                        <a14:foregroundMark x1="71341" y1="38686" x2="71341" y2="38686"/>
                        <a14:foregroundMark x1="71037" y1="32482" x2="71037" y2="32482"/>
                        <a14:foregroundMark x1="76220" y1="32117" x2="76220" y2="33212"/>
                        <a14:foregroundMark x1="76220" y1="38686" x2="76220" y2="38686"/>
                        <a14:foregroundMark x1="79878" y1="33577" x2="80793" y2="34307"/>
                        <a14:foregroundMark x1="79573" y1="38686" x2="79573" y2="38686"/>
                        <a14:foregroundMark x1="78049" y1="47810" x2="78049" y2="47810"/>
                        <a14:foregroundMark x1="74390" y1="48175" x2="74390" y2="48175"/>
                        <a14:foregroundMark x1="71341" y1="47810" x2="71341" y2="47810"/>
                        <a14:foregroundMark x1="69207" y1="48540" x2="69207" y2="48540"/>
                        <a14:foregroundMark x1="25610" y1="61314" x2="25610" y2="61314"/>
                        <a14:foregroundMark x1="28963" y1="60584" x2="28963" y2="60584"/>
                        <a14:foregroundMark x1="33841" y1="59124" x2="33841" y2="59124"/>
                        <a14:foregroundMark x1="38415" y1="59124" x2="38415" y2="59124"/>
                        <a14:foregroundMark x1="38415" y1="64964" x2="38415" y2="64964"/>
                        <a14:foregroundMark x1="33841" y1="65693" x2="33841" y2="65693"/>
                        <a14:foregroundMark x1="29268" y1="66423" x2="29268" y2="66423"/>
                        <a14:foregroundMark x1="24695" y1="66423" x2="25000" y2="67518"/>
                        <a14:foregroundMark x1="24695" y1="72263" x2="24695" y2="72263"/>
                        <a14:foregroundMark x1="26220" y1="78467" x2="26220" y2="78467"/>
                        <a14:foregroundMark x1="29268" y1="72263" x2="29268" y2="72263"/>
                        <a14:foregroundMark x1="30183" y1="77737" x2="30183" y2="77737"/>
                        <a14:foregroundMark x1="33232" y1="77007" x2="33232" y2="77007"/>
                        <a14:foregroundMark x1="34146" y1="72628" x2="34146" y2="72628"/>
                        <a14:foregroundMark x1="37195" y1="71533" x2="37195" y2="71533"/>
                        <a14:foregroundMark x1="38110" y1="77372" x2="38110" y2="77372"/>
                        <a14:foregroundMark x1="37195" y1="86861" x2="37195" y2="86861"/>
                        <a14:foregroundMark x1="33841" y1="86496" x2="33841" y2="86496"/>
                        <a14:foregroundMark x1="30793" y1="85766" x2="30793" y2="85766"/>
                        <a14:foregroundMark x1="27439" y1="84672" x2="27439" y2="84672"/>
                        <a14:foregroundMark x1="17378" y1="88321" x2="17378" y2="88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0082" y="3687447"/>
            <a:ext cx="998380" cy="83401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5D0A16A-53DE-BE9D-015D-315DC01CEE3B}"/>
              </a:ext>
            </a:extLst>
          </p:cNvPr>
          <p:cNvSpPr txBox="1"/>
          <p:nvPr/>
        </p:nvSpPr>
        <p:spPr>
          <a:xfrm>
            <a:off x="6975170" y="5712515"/>
            <a:ext cx="48817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7831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주요</a:t>
            </a:r>
            <a:r>
              <a:rPr lang="en-US" altLang="ko-KR" sz="1000" b="0" i="0" dirty="0">
                <a:solidFill>
                  <a:srgbClr val="7831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주거시설</a:t>
            </a:r>
            <a:r>
              <a:rPr lang="en-US" altLang="ko-KR" sz="10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센텀스타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트럼프월드 센텀 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I,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월드마크 센텀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WBC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팰리스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포레나 센텀시티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4129E8-940F-C864-5893-35B1DCB1B6D2}"/>
              </a:ext>
            </a:extLst>
          </p:cNvPr>
          <p:cNvSpPr txBox="1"/>
          <p:nvPr/>
        </p:nvSpPr>
        <p:spPr>
          <a:xfrm>
            <a:off x="6963020" y="6040908"/>
            <a:ext cx="48817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7831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주요</a:t>
            </a:r>
            <a:r>
              <a:rPr lang="en-US" altLang="ko-KR" sz="1000" b="0" i="0" dirty="0">
                <a:solidFill>
                  <a:srgbClr val="7831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오피스</a:t>
            </a:r>
            <a:r>
              <a:rPr lang="en-US" altLang="ko-KR" sz="10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부산정보산업진흥원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부산디자인센터</a:t>
            </a:r>
            <a:r>
              <a:rPr lang="en-US" altLang="ko-KR" sz="10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부산창조경제혁신센터</a:t>
            </a:r>
            <a:r>
              <a:rPr lang="en-US" altLang="ko-KR" sz="10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디오 본사</a:t>
            </a:r>
            <a:r>
              <a:rPr lang="en-US" altLang="ko-KR" sz="10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</a:t>
            </a:r>
            <a:r>
              <a:rPr lang="en-US" altLang="ko-KR" sz="1000" dirty="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522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E6C72-F92E-017C-F69E-7A82A3C00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E42DCE1-1763-5F2C-8583-834510F82724}"/>
              </a:ext>
            </a:extLst>
          </p:cNvPr>
          <p:cNvSpPr/>
          <p:nvPr/>
        </p:nvSpPr>
        <p:spPr>
          <a:xfrm>
            <a:off x="2203338" y="2032580"/>
            <a:ext cx="9738131" cy="3271838"/>
          </a:xfrm>
          <a:custGeom>
            <a:avLst/>
            <a:gdLst>
              <a:gd name="connsiteX0" fmla="*/ 4473460 w 9738131"/>
              <a:gd name="connsiteY0" fmla="*/ 0 h 3271838"/>
              <a:gd name="connsiteX1" fmla="*/ 9738131 w 9738131"/>
              <a:gd name="connsiteY1" fmla="*/ 0 h 3271838"/>
              <a:gd name="connsiteX2" fmla="*/ 9738131 w 9738131"/>
              <a:gd name="connsiteY2" fmla="*/ 465031 h 3271838"/>
              <a:gd name="connsiteX3" fmla="*/ 4477563 w 9738131"/>
              <a:gd name="connsiteY3" fmla="*/ 465031 h 3271838"/>
              <a:gd name="connsiteX4" fmla="*/ 4477563 w 9738131"/>
              <a:gd name="connsiteY4" fmla="*/ 467109 h 3271838"/>
              <a:gd name="connsiteX5" fmla="*/ 4010454 w 9738131"/>
              <a:gd name="connsiteY5" fmla="*/ 934218 h 3271838"/>
              <a:gd name="connsiteX6" fmla="*/ 4477563 w 9738131"/>
              <a:gd name="connsiteY6" fmla="*/ 1401327 h 3271838"/>
              <a:gd name="connsiteX7" fmla="*/ 4477563 w 9738131"/>
              <a:gd name="connsiteY7" fmla="*/ 1403404 h 3271838"/>
              <a:gd name="connsiteX8" fmla="*/ 7402303 w 9738131"/>
              <a:gd name="connsiteY8" fmla="*/ 1403404 h 3271838"/>
              <a:gd name="connsiteX9" fmla="*/ 7431314 w 9738131"/>
              <a:gd name="connsiteY9" fmla="*/ 1403404 h 3271838"/>
              <a:gd name="connsiteX10" fmla="*/ 7431314 w 9738131"/>
              <a:gd name="connsiteY10" fmla="*/ 1404869 h 3271838"/>
              <a:gd name="connsiteX11" fmla="*/ 7497821 w 9738131"/>
              <a:gd name="connsiteY11" fmla="*/ 1408228 h 3271838"/>
              <a:gd name="connsiteX12" fmla="*/ 8336520 w 9738131"/>
              <a:gd name="connsiteY12" fmla="*/ 2337621 h 3271838"/>
              <a:gd name="connsiteX13" fmla="*/ 7497822 w 9738131"/>
              <a:gd name="connsiteY13" fmla="*/ 3267015 h 3271838"/>
              <a:gd name="connsiteX14" fmla="*/ 7431314 w 9738131"/>
              <a:gd name="connsiteY14" fmla="*/ 3270373 h 3271838"/>
              <a:gd name="connsiteX15" fmla="*/ 7431314 w 9738131"/>
              <a:gd name="connsiteY15" fmla="*/ 3271838 h 3271838"/>
              <a:gd name="connsiteX16" fmla="*/ 7402303 w 9738131"/>
              <a:gd name="connsiteY16" fmla="*/ 3271838 h 3271838"/>
              <a:gd name="connsiteX17" fmla="*/ 0 w 9738131"/>
              <a:gd name="connsiteY17" fmla="*/ 3271838 h 3271838"/>
              <a:gd name="connsiteX18" fmla="*/ 0 w 9738131"/>
              <a:gd name="connsiteY18" fmla="*/ 2806807 h 3271838"/>
              <a:gd name="connsiteX19" fmla="*/ 7402303 w 9738131"/>
              <a:gd name="connsiteY19" fmla="*/ 2806807 h 3271838"/>
              <a:gd name="connsiteX20" fmla="*/ 7402303 w 9738131"/>
              <a:gd name="connsiteY20" fmla="*/ 2804730 h 3271838"/>
              <a:gd name="connsiteX21" fmla="*/ 7869412 w 9738131"/>
              <a:gd name="connsiteY21" fmla="*/ 2337621 h 3271838"/>
              <a:gd name="connsiteX22" fmla="*/ 7402303 w 9738131"/>
              <a:gd name="connsiteY22" fmla="*/ 1870512 h 3271838"/>
              <a:gd name="connsiteX23" fmla="*/ 7402303 w 9738131"/>
              <a:gd name="connsiteY23" fmla="*/ 1868435 h 3271838"/>
              <a:gd name="connsiteX24" fmla="*/ 4477563 w 9738131"/>
              <a:gd name="connsiteY24" fmla="*/ 1868435 h 3271838"/>
              <a:gd name="connsiteX25" fmla="*/ 4473460 w 9738131"/>
              <a:gd name="connsiteY25" fmla="*/ 1868435 h 3271838"/>
              <a:gd name="connsiteX26" fmla="*/ 4473460 w 9738131"/>
              <a:gd name="connsiteY26" fmla="*/ 1868228 h 3271838"/>
              <a:gd name="connsiteX27" fmla="*/ 4382045 w 9738131"/>
              <a:gd name="connsiteY27" fmla="*/ 1863612 h 3271838"/>
              <a:gd name="connsiteX28" fmla="*/ 3543346 w 9738131"/>
              <a:gd name="connsiteY28" fmla="*/ 934218 h 3271838"/>
              <a:gd name="connsiteX29" fmla="*/ 4382045 w 9738131"/>
              <a:gd name="connsiteY29" fmla="*/ 4824 h 3271838"/>
              <a:gd name="connsiteX30" fmla="*/ 4473460 w 9738131"/>
              <a:gd name="connsiteY30" fmla="*/ 20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738131" h="3271838">
                <a:moveTo>
                  <a:pt x="4473460" y="0"/>
                </a:moveTo>
                <a:lnTo>
                  <a:pt x="9738131" y="0"/>
                </a:lnTo>
                <a:lnTo>
                  <a:pt x="9738131" y="465031"/>
                </a:lnTo>
                <a:lnTo>
                  <a:pt x="4477563" y="465031"/>
                </a:lnTo>
                <a:lnTo>
                  <a:pt x="4477563" y="467109"/>
                </a:lnTo>
                <a:cubicBezTo>
                  <a:pt x="4219586" y="467109"/>
                  <a:pt x="4010454" y="676241"/>
                  <a:pt x="4010454" y="934218"/>
                </a:cubicBezTo>
                <a:cubicBezTo>
                  <a:pt x="4010454" y="1192195"/>
                  <a:pt x="4219586" y="1401327"/>
                  <a:pt x="4477563" y="1401327"/>
                </a:cubicBezTo>
                <a:lnTo>
                  <a:pt x="4477563" y="1403404"/>
                </a:lnTo>
                <a:lnTo>
                  <a:pt x="7402303" y="1403404"/>
                </a:lnTo>
                <a:lnTo>
                  <a:pt x="7431314" y="1403404"/>
                </a:lnTo>
                <a:lnTo>
                  <a:pt x="7431314" y="1404869"/>
                </a:lnTo>
                <a:lnTo>
                  <a:pt x="7497821" y="1408228"/>
                </a:lnTo>
                <a:cubicBezTo>
                  <a:pt x="7968906" y="1456069"/>
                  <a:pt x="8336520" y="1853914"/>
                  <a:pt x="8336520" y="2337621"/>
                </a:cubicBezTo>
                <a:cubicBezTo>
                  <a:pt x="8336520" y="2821328"/>
                  <a:pt x="7968906" y="3219174"/>
                  <a:pt x="7497822" y="3267015"/>
                </a:cubicBezTo>
                <a:lnTo>
                  <a:pt x="7431314" y="3270373"/>
                </a:lnTo>
                <a:lnTo>
                  <a:pt x="7431314" y="3271838"/>
                </a:lnTo>
                <a:lnTo>
                  <a:pt x="7402303" y="3271838"/>
                </a:lnTo>
                <a:lnTo>
                  <a:pt x="0" y="3271838"/>
                </a:lnTo>
                <a:lnTo>
                  <a:pt x="0" y="2806807"/>
                </a:lnTo>
                <a:lnTo>
                  <a:pt x="7402303" y="2806807"/>
                </a:lnTo>
                <a:lnTo>
                  <a:pt x="7402303" y="2804730"/>
                </a:lnTo>
                <a:cubicBezTo>
                  <a:pt x="7660280" y="2804730"/>
                  <a:pt x="7869412" y="2595598"/>
                  <a:pt x="7869412" y="2337621"/>
                </a:cubicBezTo>
                <a:cubicBezTo>
                  <a:pt x="7869412" y="2079644"/>
                  <a:pt x="7660280" y="1870512"/>
                  <a:pt x="7402303" y="1870512"/>
                </a:cubicBezTo>
                <a:lnTo>
                  <a:pt x="7402303" y="1868435"/>
                </a:lnTo>
                <a:lnTo>
                  <a:pt x="4477563" y="1868435"/>
                </a:lnTo>
                <a:lnTo>
                  <a:pt x="4473460" y="1868435"/>
                </a:lnTo>
                <a:lnTo>
                  <a:pt x="4473460" y="1868228"/>
                </a:lnTo>
                <a:lnTo>
                  <a:pt x="4382045" y="1863612"/>
                </a:lnTo>
                <a:cubicBezTo>
                  <a:pt x="3910960" y="1815771"/>
                  <a:pt x="3543346" y="1417925"/>
                  <a:pt x="3543346" y="934218"/>
                </a:cubicBezTo>
                <a:cubicBezTo>
                  <a:pt x="3543346" y="450511"/>
                  <a:pt x="3910960" y="52666"/>
                  <a:pt x="4382045" y="4824"/>
                </a:cubicBezTo>
                <a:lnTo>
                  <a:pt x="4473460" y="208"/>
                </a:lnTo>
                <a:close/>
              </a:path>
            </a:pathLst>
          </a:custGeom>
          <a:gradFill>
            <a:gsLst>
              <a:gs pos="100000">
                <a:srgbClr val="EBECF0">
                  <a:lumMod val="65000"/>
                  <a:lumOff val="35000"/>
                </a:srgbClr>
              </a:gs>
              <a:gs pos="0">
                <a:srgbClr val="EBECF0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ysClr val="windowText" lastClr="000000">
                <a:alpha val="13000"/>
              </a:sys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4B7F225-FBD1-A890-C090-A30EECD61057}"/>
              </a:ext>
            </a:extLst>
          </p:cNvPr>
          <p:cNvCxnSpPr>
            <a:cxnSpLocks/>
          </p:cNvCxnSpPr>
          <p:nvPr/>
        </p:nvCxnSpPr>
        <p:spPr>
          <a:xfrm flipH="1">
            <a:off x="6680712" y="3705988"/>
            <a:ext cx="2895049" cy="0"/>
          </a:xfrm>
          <a:prstGeom prst="line">
            <a:avLst/>
          </a:prstGeom>
          <a:noFill/>
          <a:ln w="12700" cap="rnd" cmpd="sng" algn="ctr">
            <a:solidFill>
              <a:srgbClr val="EBECF0">
                <a:lumMod val="75000"/>
              </a:srgbClr>
            </a:solidFill>
            <a:prstDash val="dash"/>
            <a:round/>
          </a:ln>
          <a:effectLst/>
        </p:spPr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067600A-850C-3F7A-DFEE-40D0A97A2C81}"/>
              </a:ext>
            </a:extLst>
          </p:cNvPr>
          <p:cNvGrpSpPr/>
          <p:nvPr/>
        </p:nvGrpSpPr>
        <p:grpSpPr>
          <a:xfrm rot="16200000">
            <a:off x="1355943" y="-1367088"/>
            <a:ext cx="631612" cy="3662420"/>
            <a:chOff x="574894" y="-112942"/>
            <a:chExt cx="600315" cy="933911"/>
          </a:xfrm>
        </p:grpSpPr>
        <p:sp>
          <p:nvSpPr>
            <p:cNvPr id="28" name="사각형: 둥근 위쪽 모서리 7">
              <a:extLst>
                <a:ext uri="{FF2B5EF4-FFF2-40B4-BE49-F238E27FC236}">
                  <a16:creationId xmlns:a16="http://schemas.microsoft.com/office/drawing/2014/main" id="{946E5FA7-66C8-58E5-8A0E-32AE5BEBD635}"/>
                </a:ext>
              </a:extLst>
            </p:cNvPr>
            <p:cNvSpPr/>
            <p:nvPr/>
          </p:nvSpPr>
          <p:spPr>
            <a:xfrm rot="10800000">
              <a:off x="574894" y="-112942"/>
              <a:ext cx="600315" cy="9339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336C"/>
            </a:solidFill>
            <a:ln w="299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11381F-669D-0A6B-3F05-01EFBBCDD70A}"/>
                </a:ext>
              </a:extLst>
            </p:cNvPr>
            <p:cNvSpPr txBox="1"/>
            <p:nvPr/>
          </p:nvSpPr>
          <p:spPr>
            <a:xfrm rot="5400000">
              <a:off x="460164" y="176763"/>
              <a:ext cx="788509" cy="40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54F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0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복합재난 시나리오</a:t>
              </a:r>
              <a:endParaRPr kumimoji="0" lang="en-US" altLang="ko-KR" sz="1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54F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0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C000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부산 지하철 화재 사고 발생 예상 대응 전략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E1D1F10-4E15-968F-033F-39261F3B9CB2}"/>
              </a:ext>
            </a:extLst>
          </p:cNvPr>
          <p:cNvGrpSpPr/>
          <p:nvPr/>
        </p:nvGrpSpPr>
        <p:grpSpPr>
          <a:xfrm>
            <a:off x="394051" y="1159669"/>
            <a:ext cx="3683343" cy="5397334"/>
            <a:chOff x="2952750" y="1925768"/>
            <a:chExt cx="6286500" cy="2144582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27E7C9-2372-8DF5-8273-858421AFB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325E9AB-F6DD-CBE3-659A-1CBEDCB8D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AAA44F9-710A-DAA8-2E66-4F599252C721}"/>
              </a:ext>
            </a:extLst>
          </p:cNvPr>
          <p:cNvSpPr/>
          <p:nvPr/>
        </p:nvSpPr>
        <p:spPr>
          <a:xfrm>
            <a:off x="394045" y="1159669"/>
            <a:ext cx="3715859" cy="5369695"/>
          </a:xfrm>
          <a:prstGeom prst="roundRect">
            <a:avLst>
              <a:gd name="adj" fmla="val 36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A4EB17-B521-FF72-9BB3-1D4F3FAD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34" y="5036124"/>
            <a:ext cx="1839585" cy="137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E641291F-3CA7-12C2-9ADE-EA87ED6915DD}"/>
              </a:ext>
            </a:extLst>
          </p:cNvPr>
          <p:cNvSpPr/>
          <p:nvPr/>
        </p:nvSpPr>
        <p:spPr>
          <a:xfrm rot="10800000">
            <a:off x="526787" y="3339477"/>
            <a:ext cx="3356195" cy="2492063"/>
          </a:xfrm>
          <a:prstGeom prst="triangle">
            <a:avLst>
              <a:gd name="adj" fmla="val 55803"/>
            </a:avLst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33C88C7-F8DA-D762-CA5F-BF6B39062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7" b="99696" l="8000" r="95100">
                        <a14:foregroundMark x1="13500" y1="38661" x2="13500" y2="38661"/>
                        <a14:foregroundMark x1="64500" y1="41857" x2="64500" y2="41857"/>
                        <a14:foregroundMark x1="59000" y1="45814" x2="59000" y2="45814"/>
                        <a14:foregroundMark x1="70100" y1="43075" x2="70100" y2="43075"/>
                        <a14:foregroundMark x1="68700" y1="50076" x2="68700" y2="50076"/>
                        <a14:foregroundMark x1="64000" y1="47032" x2="64000" y2="47032"/>
                        <a14:foregroundMark x1="64700" y1="43988" x2="64700" y2="43988"/>
                        <a14:foregroundMark x1="78500" y1="51750" x2="78500" y2="51750"/>
                        <a14:foregroundMark x1="82400" y1="94368" x2="82500" y2="93912"/>
                        <a14:foregroundMark x1="83600" y1="95282" x2="83600" y2="95282"/>
                        <a14:foregroundMark x1="88500" y1="92237" x2="88500" y2="92237"/>
                        <a14:foregroundMark x1="85300" y1="88889" x2="80000" y2="92390"/>
                        <a14:foregroundMark x1="80000" y1="92390" x2="79300" y2="99391"/>
                        <a14:foregroundMark x1="90000" y1="87976" x2="95100" y2="94216"/>
                        <a14:foregroundMark x1="95100" y1="94216" x2="94300" y2="99696"/>
                        <a14:foregroundMark x1="22800" y1="63166" x2="11800" y2="59056"/>
                        <a14:foregroundMark x1="11800" y1="59056" x2="13100" y2="49924"/>
                        <a14:foregroundMark x1="13100" y1="49924" x2="16200" y2="47793"/>
                        <a14:foregroundMark x1="12300" y1="52511" x2="12800" y2="57839"/>
                        <a14:foregroundMark x1="12500" y1="51294" x2="12300" y2="57991"/>
                        <a14:foregroundMark x1="12500" y1="59209" x2="8000" y2="49772"/>
                        <a14:foregroundMark x1="8000" y1="49772" x2="12100" y2="44292"/>
                        <a14:foregroundMark x1="20000" y1="56621" x2="20000" y2="56621"/>
                      </a14:backgroundRemoval>
                    </a14:imgEffect>
                  </a14:imgLayer>
                </a14:imgProps>
              </a:ext>
            </a:extLst>
          </a:blip>
          <a:srcRect l="6930" t="26824" r="4498" b="1894"/>
          <a:stretch/>
        </p:blipFill>
        <p:spPr>
          <a:xfrm>
            <a:off x="274330" y="3429000"/>
            <a:ext cx="3601953" cy="174396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1CABA77-B28B-D8FC-981E-46CE199FBDAA}"/>
              </a:ext>
            </a:extLst>
          </p:cNvPr>
          <p:cNvSpPr txBox="1"/>
          <p:nvPr/>
        </p:nvSpPr>
        <p:spPr>
          <a:xfrm>
            <a:off x="1610880" y="5876338"/>
            <a:ext cx="2360178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부산 센텀시티</a:t>
            </a:r>
            <a:endParaRPr kumimoji="0" lang="en-US" altLang="ko-KR" sz="24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6E5F6E-790F-371B-B14B-94A4E396658D}"/>
              </a:ext>
            </a:extLst>
          </p:cNvPr>
          <p:cNvGrpSpPr/>
          <p:nvPr/>
        </p:nvGrpSpPr>
        <p:grpSpPr>
          <a:xfrm flipH="1">
            <a:off x="5513294" y="269627"/>
            <a:ext cx="6176594" cy="473977"/>
            <a:chOff x="8035713" y="2271504"/>
            <a:chExt cx="2837870" cy="96511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AC65D5D-95A0-272D-BE21-057FA19FFE52}"/>
                </a:ext>
              </a:extLst>
            </p:cNvPr>
            <p:cNvSpPr/>
            <p:nvPr/>
          </p:nvSpPr>
          <p:spPr>
            <a:xfrm>
              <a:off x="8035713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390DAEA-A670-1BA6-356B-E09A6BC5A148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그래픽 15" descr="돋보기 단색으로 채워진">
            <a:extLst>
              <a:ext uri="{FF2B5EF4-FFF2-40B4-BE49-F238E27FC236}">
                <a16:creationId xmlns:a16="http://schemas.microsoft.com/office/drawing/2014/main" id="{EE6FD719-4F86-0DA6-1DBF-CEC3698B5FD9}"/>
              </a:ext>
            </a:extLst>
          </p:cNvPr>
          <p:cNvSpPr/>
          <p:nvPr/>
        </p:nvSpPr>
        <p:spPr>
          <a:xfrm>
            <a:off x="11329674" y="347799"/>
            <a:ext cx="317377" cy="317627"/>
          </a:xfrm>
          <a:custGeom>
            <a:avLst/>
            <a:gdLst>
              <a:gd name="connsiteX0" fmla="*/ 309184 w 317377"/>
              <a:gd name="connsiteY0" fmla="*/ 269380 h 317627"/>
              <a:gd name="connsiteX1" fmla="*/ 258927 w 317377"/>
              <a:gd name="connsiteY1" fmla="*/ 219123 h 317627"/>
              <a:gd name="connsiteX2" fmla="*/ 233999 w 317377"/>
              <a:gd name="connsiteY2" fmla="*/ 211484 h 317627"/>
              <a:gd name="connsiteX3" fmla="*/ 216309 w 317377"/>
              <a:gd name="connsiteY3" fmla="*/ 193793 h 317627"/>
              <a:gd name="connsiteX4" fmla="*/ 241236 w 317377"/>
              <a:gd name="connsiteY4" fmla="*/ 120618 h 317627"/>
              <a:gd name="connsiteX5" fmla="*/ 120618 w 317377"/>
              <a:gd name="connsiteY5" fmla="*/ 0 h 317627"/>
              <a:gd name="connsiteX6" fmla="*/ 0 w 317377"/>
              <a:gd name="connsiteY6" fmla="*/ 120618 h 317627"/>
              <a:gd name="connsiteX7" fmla="*/ 120618 w 317377"/>
              <a:gd name="connsiteY7" fmla="*/ 241236 h 317627"/>
              <a:gd name="connsiteX8" fmla="*/ 193793 w 317377"/>
              <a:gd name="connsiteY8" fmla="*/ 216309 h 317627"/>
              <a:gd name="connsiteX9" fmla="*/ 211484 w 317377"/>
              <a:gd name="connsiteY9" fmla="*/ 233999 h 317627"/>
              <a:gd name="connsiteX10" fmla="*/ 219123 w 317377"/>
              <a:gd name="connsiteY10" fmla="*/ 258927 h 317627"/>
              <a:gd name="connsiteX11" fmla="*/ 269380 w 317377"/>
              <a:gd name="connsiteY11" fmla="*/ 309184 h 317627"/>
              <a:gd name="connsiteX12" fmla="*/ 289484 w 317377"/>
              <a:gd name="connsiteY12" fmla="*/ 317628 h 317627"/>
              <a:gd name="connsiteX13" fmla="*/ 309587 w 317377"/>
              <a:gd name="connsiteY13" fmla="*/ 309184 h 317627"/>
              <a:gd name="connsiteX14" fmla="*/ 309184 w 317377"/>
              <a:gd name="connsiteY14" fmla="*/ 269380 h 317627"/>
              <a:gd name="connsiteX15" fmla="*/ 120216 w 317377"/>
              <a:gd name="connsiteY15" fmla="*/ 216711 h 317627"/>
              <a:gd name="connsiteX16" fmla="*/ 23722 w 317377"/>
              <a:gd name="connsiteY16" fmla="*/ 120216 h 317627"/>
              <a:gd name="connsiteX17" fmla="*/ 120216 w 317377"/>
              <a:gd name="connsiteY17" fmla="*/ 23722 h 317627"/>
              <a:gd name="connsiteX18" fmla="*/ 216711 w 317377"/>
              <a:gd name="connsiteY18" fmla="*/ 120216 h 317627"/>
              <a:gd name="connsiteX19" fmla="*/ 120216 w 317377"/>
              <a:gd name="connsiteY19" fmla="*/ 216711 h 31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7377" h="317627">
                <a:moveTo>
                  <a:pt x="309184" y="269380"/>
                </a:moveTo>
                <a:lnTo>
                  <a:pt x="258927" y="219123"/>
                </a:lnTo>
                <a:cubicBezTo>
                  <a:pt x="252092" y="212288"/>
                  <a:pt x="242844" y="209876"/>
                  <a:pt x="233999" y="211484"/>
                </a:cubicBezTo>
                <a:lnTo>
                  <a:pt x="216309" y="193793"/>
                </a:lnTo>
                <a:cubicBezTo>
                  <a:pt x="231989" y="173690"/>
                  <a:pt x="241236" y="147958"/>
                  <a:pt x="241236" y="120618"/>
                </a:cubicBezTo>
                <a:cubicBezTo>
                  <a:pt x="241236" y="54278"/>
                  <a:pt x="186958" y="0"/>
                  <a:pt x="120618" y="0"/>
                </a:cubicBezTo>
                <a:cubicBezTo>
                  <a:pt x="54278" y="0"/>
                  <a:pt x="0" y="54278"/>
                  <a:pt x="0" y="120618"/>
                </a:cubicBezTo>
                <a:cubicBezTo>
                  <a:pt x="0" y="186958"/>
                  <a:pt x="54278" y="241236"/>
                  <a:pt x="120618" y="241236"/>
                </a:cubicBezTo>
                <a:cubicBezTo>
                  <a:pt x="147958" y="241236"/>
                  <a:pt x="173288" y="231989"/>
                  <a:pt x="193793" y="216309"/>
                </a:cubicBezTo>
                <a:lnTo>
                  <a:pt x="211484" y="233999"/>
                </a:lnTo>
                <a:cubicBezTo>
                  <a:pt x="209876" y="242844"/>
                  <a:pt x="212288" y="252092"/>
                  <a:pt x="219123" y="258927"/>
                </a:cubicBezTo>
                <a:lnTo>
                  <a:pt x="269380" y="309184"/>
                </a:lnTo>
                <a:cubicBezTo>
                  <a:pt x="275009" y="314813"/>
                  <a:pt x="282246" y="317628"/>
                  <a:pt x="289484" y="317628"/>
                </a:cubicBezTo>
                <a:cubicBezTo>
                  <a:pt x="296721" y="317628"/>
                  <a:pt x="303958" y="314813"/>
                  <a:pt x="309587" y="309184"/>
                </a:cubicBezTo>
                <a:cubicBezTo>
                  <a:pt x="320040" y="297927"/>
                  <a:pt x="320040" y="280236"/>
                  <a:pt x="309184" y="269380"/>
                </a:cubicBezTo>
                <a:close/>
                <a:moveTo>
                  <a:pt x="120216" y="216711"/>
                </a:moveTo>
                <a:cubicBezTo>
                  <a:pt x="67144" y="216711"/>
                  <a:pt x="23722" y="173288"/>
                  <a:pt x="23722" y="120216"/>
                </a:cubicBezTo>
                <a:cubicBezTo>
                  <a:pt x="23722" y="67144"/>
                  <a:pt x="67144" y="23722"/>
                  <a:pt x="120216" y="23722"/>
                </a:cubicBezTo>
                <a:cubicBezTo>
                  <a:pt x="173288" y="23722"/>
                  <a:pt x="216711" y="67144"/>
                  <a:pt x="216711" y="120216"/>
                </a:cubicBezTo>
                <a:cubicBezTo>
                  <a:pt x="216711" y="173288"/>
                  <a:pt x="173288" y="216711"/>
                  <a:pt x="120216" y="216711"/>
                </a:cubicBezTo>
                <a:close/>
              </a:path>
            </a:pathLst>
          </a:custGeom>
          <a:gradFill>
            <a:gsLst>
              <a:gs pos="100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0" scaled="0"/>
          </a:gra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CB179F-5FE1-70D1-4A44-36A4635FAE07}"/>
              </a:ext>
            </a:extLst>
          </p:cNvPr>
          <p:cNvSpPr txBox="1"/>
          <p:nvPr/>
        </p:nvSpPr>
        <p:spPr>
          <a:xfrm>
            <a:off x="6754761" y="364706"/>
            <a:ext cx="44911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Subway Fire </a:t>
            </a:r>
            <a:r>
              <a:rPr lang="en-US" altLang="ko-KR" b="1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based Multiple </a:t>
            </a:r>
            <a:r>
              <a:rPr kumimoji="0" lang="en-US" altLang="ko-KR" b="1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Disaster</a:t>
            </a:r>
            <a:endParaRPr kumimoji="0" lang="en-US" altLang="ko-KR" sz="1400" b="1" i="0" u="none" strike="noStrike" kern="1200" cap="none" spc="-1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9224E06-11BE-2D07-1C59-723289F276AD}"/>
              </a:ext>
            </a:extLst>
          </p:cNvPr>
          <p:cNvSpPr/>
          <p:nvPr/>
        </p:nvSpPr>
        <p:spPr>
          <a:xfrm>
            <a:off x="4935155" y="269627"/>
            <a:ext cx="1726443" cy="473977"/>
          </a:xfrm>
          <a:custGeom>
            <a:avLst/>
            <a:gdLst>
              <a:gd name="connsiteX0" fmla="*/ 46587 w 1726443"/>
              <a:gd name="connsiteY0" fmla="*/ 0 h 473977"/>
              <a:gd name="connsiteX1" fmla="*/ 1726443 w 1726443"/>
              <a:gd name="connsiteY1" fmla="*/ 0 h 473977"/>
              <a:gd name="connsiteX2" fmla="*/ 1726443 w 1726443"/>
              <a:gd name="connsiteY2" fmla="*/ 473977 h 473977"/>
              <a:gd name="connsiteX3" fmla="*/ 46587 w 1726443"/>
              <a:gd name="connsiteY3" fmla="*/ 473977 h 473977"/>
              <a:gd name="connsiteX4" fmla="*/ 0 w 1726443"/>
              <a:gd name="connsiteY4" fmla="*/ 427390 h 473977"/>
              <a:gd name="connsiteX5" fmla="*/ 0 w 1726443"/>
              <a:gd name="connsiteY5" fmla="*/ 46587 h 473977"/>
              <a:gd name="connsiteX6" fmla="*/ 46587 w 1726443"/>
              <a:gd name="connsiteY6" fmla="*/ 0 h 47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6443" h="473977">
                <a:moveTo>
                  <a:pt x="46587" y="0"/>
                </a:moveTo>
                <a:lnTo>
                  <a:pt x="1726443" y="0"/>
                </a:lnTo>
                <a:lnTo>
                  <a:pt x="1726443" y="473977"/>
                </a:lnTo>
                <a:lnTo>
                  <a:pt x="46587" y="473977"/>
                </a:lnTo>
                <a:cubicBezTo>
                  <a:pt x="20858" y="473977"/>
                  <a:pt x="0" y="453119"/>
                  <a:pt x="0" y="427390"/>
                </a:cubicBezTo>
                <a:lnTo>
                  <a:pt x="0" y="46587"/>
                </a:lnTo>
                <a:cubicBezTo>
                  <a:pt x="0" y="20858"/>
                  <a:pt x="20858" y="0"/>
                  <a:pt x="46587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D29E9E-A706-01C9-5C59-F6BC18714D92}"/>
              </a:ext>
            </a:extLst>
          </p:cNvPr>
          <p:cNvSpPr txBox="1"/>
          <p:nvPr/>
        </p:nvSpPr>
        <p:spPr>
          <a:xfrm>
            <a:off x="5278883" y="383505"/>
            <a:ext cx="1082487" cy="2451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Scenario</a:t>
            </a:r>
          </a:p>
        </p:txBody>
      </p:sp>
      <p:pic>
        <p:nvPicPr>
          <p:cNvPr id="2050" name="Picture 2" descr="화재 아이콘 PNG, 일러스트, PSD 및 클립 아트에 대한 무료 ...">
            <a:extLst>
              <a:ext uri="{FF2B5EF4-FFF2-40B4-BE49-F238E27FC236}">
                <a16:creationId xmlns:a16="http://schemas.microsoft.com/office/drawing/2014/main" id="{37616EFA-C6EB-E28C-E730-A439403C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338" y="3515501"/>
            <a:ext cx="862018" cy="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원호 69">
            <a:extLst>
              <a:ext uri="{FF2B5EF4-FFF2-40B4-BE49-F238E27FC236}">
                <a16:creationId xmlns:a16="http://schemas.microsoft.com/office/drawing/2014/main" id="{B7606D28-1AA9-BA74-289C-2F70533808E9}"/>
              </a:ext>
            </a:extLst>
          </p:cNvPr>
          <p:cNvSpPr/>
          <p:nvPr/>
        </p:nvSpPr>
        <p:spPr>
          <a:xfrm>
            <a:off x="8913774" y="3705988"/>
            <a:ext cx="1411844" cy="1411844"/>
          </a:xfrm>
          <a:prstGeom prst="arc">
            <a:avLst>
              <a:gd name="adj1" fmla="val 16246714"/>
              <a:gd name="adj2" fmla="val 5418898"/>
            </a:avLst>
          </a:prstGeom>
          <a:noFill/>
          <a:ln w="12700" cap="rnd" cmpd="sng" algn="ctr">
            <a:solidFill>
              <a:srgbClr val="EBECF0">
                <a:lumMod val="75000"/>
              </a:srgbClr>
            </a:solidFill>
            <a:prstDash val="dash"/>
            <a:round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7F45C5D6-AF77-9264-3D3E-99D09694E5DA}"/>
              </a:ext>
            </a:extLst>
          </p:cNvPr>
          <p:cNvSpPr/>
          <p:nvPr/>
        </p:nvSpPr>
        <p:spPr>
          <a:xfrm rot="10800000">
            <a:off x="5966186" y="2298288"/>
            <a:ext cx="1411844" cy="1411844"/>
          </a:xfrm>
          <a:prstGeom prst="arc">
            <a:avLst>
              <a:gd name="adj1" fmla="val 16322974"/>
              <a:gd name="adj2" fmla="val 5441902"/>
            </a:avLst>
          </a:prstGeom>
          <a:noFill/>
          <a:ln w="12700" cap="rnd" cmpd="sng" algn="ctr">
            <a:solidFill>
              <a:srgbClr val="EBECF0">
                <a:lumMod val="75000"/>
              </a:srgbClr>
            </a:solidFill>
            <a:prstDash val="dash"/>
            <a:round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4FEE4A7-7FCB-CD7F-0497-1F57B08271C0}"/>
              </a:ext>
            </a:extLst>
          </p:cNvPr>
          <p:cNvCxnSpPr>
            <a:cxnSpLocks/>
          </p:cNvCxnSpPr>
          <p:nvPr/>
        </p:nvCxnSpPr>
        <p:spPr>
          <a:xfrm flipH="1" flipV="1">
            <a:off x="4171706" y="5141737"/>
            <a:ext cx="5801397" cy="16962"/>
          </a:xfrm>
          <a:prstGeom prst="line">
            <a:avLst/>
          </a:prstGeom>
          <a:noFill/>
          <a:ln w="12700" cap="rnd" cmpd="sng" algn="ctr">
            <a:solidFill>
              <a:srgbClr val="EBECF0">
                <a:lumMod val="75000"/>
              </a:srgbClr>
            </a:solidFill>
            <a:prstDash val="dash"/>
            <a:round/>
          </a:ln>
          <a:effectLst/>
        </p:spPr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972EC22-A55B-D34A-5664-768AAC108757}"/>
              </a:ext>
            </a:extLst>
          </p:cNvPr>
          <p:cNvCxnSpPr>
            <a:cxnSpLocks/>
            <a:stCxn id="71" idx="2"/>
          </p:cNvCxnSpPr>
          <p:nvPr/>
        </p:nvCxnSpPr>
        <p:spPr>
          <a:xfrm flipV="1">
            <a:off x="6680712" y="2298288"/>
            <a:ext cx="4984502" cy="52"/>
          </a:xfrm>
          <a:prstGeom prst="line">
            <a:avLst/>
          </a:prstGeom>
          <a:noFill/>
          <a:ln w="12700" cap="rnd" cmpd="sng" algn="ctr">
            <a:solidFill>
              <a:srgbClr val="EBECF0">
                <a:lumMod val="75000"/>
              </a:srgbClr>
            </a:solidFill>
            <a:prstDash val="dash"/>
            <a:round/>
          </a:ln>
          <a:effectLst/>
        </p:spPr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7213FDBE-4A38-38CC-54FC-8C4785382FE1}"/>
              </a:ext>
            </a:extLst>
          </p:cNvPr>
          <p:cNvSpPr/>
          <p:nvPr/>
        </p:nvSpPr>
        <p:spPr>
          <a:xfrm>
            <a:off x="4382752" y="5006770"/>
            <a:ext cx="219075" cy="219075"/>
          </a:xfrm>
          <a:prstGeom prst="ellipse">
            <a:avLst/>
          </a:prstGeom>
          <a:solidFill>
            <a:srgbClr val="262B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C5C4996-F269-A36D-6BF8-D29EA88A7273}"/>
              </a:ext>
            </a:extLst>
          </p:cNvPr>
          <p:cNvSpPr/>
          <p:nvPr/>
        </p:nvSpPr>
        <p:spPr>
          <a:xfrm>
            <a:off x="10194468" y="4311476"/>
            <a:ext cx="219075" cy="219075"/>
          </a:xfrm>
          <a:prstGeom prst="ellipse">
            <a:avLst/>
          </a:prstGeom>
          <a:solidFill>
            <a:srgbClr val="262B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8BF09A2-199A-EAF0-01C5-69AAE5CD70B8}"/>
              </a:ext>
            </a:extLst>
          </p:cNvPr>
          <p:cNvSpPr/>
          <p:nvPr/>
        </p:nvSpPr>
        <p:spPr>
          <a:xfrm>
            <a:off x="6119756" y="2327380"/>
            <a:ext cx="219075" cy="219075"/>
          </a:xfrm>
          <a:prstGeom prst="ellipse">
            <a:avLst/>
          </a:prstGeom>
          <a:solidFill>
            <a:srgbClr val="7831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946AEA4-D6E4-8718-120F-E7C3894F3A29}"/>
              </a:ext>
            </a:extLst>
          </p:cNvPr>
          <p:cNvSpPr/>
          <p:nvPr/>
        </p:nvSpPr>
        <p:spPr>
          <a:xfrm>
            <a:off x="6126220" y="5051428"/>
            <a:ext cx="129762" cy="129760"/>
          </a:xfrm>
          <a:prstGeom prst="ellipse">
            <a:avLst/>
          </a:prstGeom>
          <a:solidFill>
            <a:srgbClr val="EBECF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53A379B-DABE-2C6A-4CBB-45D80E1B0B97}"/>
              </a:ext>
            </a:extLst>
          </p:cNvPr>
          <p:cNvSpPr/>
          <p:nvPr/>
        </p:nvSpPr>
        <p:spPr>
          <a:xfrm>
            <a:off x="8615279" y="5051428"/>
            <a:ext cx="129762" cy="129760"/>
          </a:xfrm>
          <a:prstGeom prst="ellipse">
            <a:avLst/>
          </a:prstGeom>
          <a:solidFill>
            <a:srgbClr val="EBECF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3D93E03-6917-5ABB-9233-137B78FE462A}"/>
              </a:ext>
            </a:extLst>
          </p:cNvPr>
          <p:cNvSpPr/>
          <p:nvPr/>
        </p:nvSpPr>
        <p:spPr>
          <a:xfrm>
            <a:off x="7331004" y="3639636"/>
            <a:ext cx="129762" cy="129760"/>
          </a:xfrm>
          <a:prstGeom prst="ellipse">
            <a:avLst/>
          </a:prstGeom>
          <a:solidFill>
            <a:srgbClr val="EBECF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6FD18BD-6E9D-EDCB-A2E7-52A5ED49776F}"/>
              </a:ext>
            </a:extLst>
          </p:cNvPr>
          <p:cNvSpPr/>
          <p:nvPr/>
        </p:nvSpPr>
        <p:spPr>
          <a:xfrm>
            <a:off x="8579966" y="2230789"/>
            <a:ext cx="129762" cy="129760"/>
          </a:xfrm>
          <a:prstGeom prst="ellipse">
            <a:avLst/>
          </a:prstGeom>
          <a:solidFill>
            <a:srgbClr val="EBECF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954110B6-D5AC-9113-8725-B36B21CD165D}"/>
              </a:ext>
            </a:extLst>
          </p:cNvPr>
          <p:cNvCxnSpPr>
            <a:cxnSpLocks/>
          </p:cNvCxnSpPr>
          <p:nvPr/>
        </p:nvCxnSpPr>
        <p:spPr>
          <a:xfrm flipV="1">
            <a:off x="4492289" y="4530551"/>
            <a:ext cx="0" cy="476219"/>
          </a:xfrm>
          <a:prstGeom prst="straightConnector1">
            <a:avLst/>
          </a:prstGeom>
          <a:noFill/>
          <a:ln w="12700" cap="rnd" cmpd="sng" algn="ctr">
            <a:solidFill>
              <a:srgbClr val="262B5E"/>
            </a:solidFill>
            <a:prstDash val="solid"/>
            <a:round/>
            <a:tailEnd type="oval"/>
          </a:ln>
          <a:effectLst/>
        </p:spPr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B7D3E65-9B5A-78A2-67A8-4E57C650DD65}"/>
              </a:ext>
            </a:extLst>
          </p:cNvPr>
          <p:cNvGrpSpPr/>
          <p:nvPr/>
        </p:nvGrpSpPr>
        <p:grpSpPr>
          <a:xfrm>
            <a:off x="3926953" y="3672254"/>
            <a:ext cx="133350" cy="342900"/>
            <a:chOff x="3381375" y="3743325"/>
            <a:chExt cx="133350" cy="342900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12AB380B-8C5A-5BF1-0DFE-8A1310DBDBBE}"/>
                </a:ext>
              </a:extLst>
            </p:cNvPr>
            <p:cNvCxnSpPr/>
            <p:nvPr/>
          </p:nvCxnSpPr>
          <p:spPr>
            <a:xfrm>
              <a:off x="3381375" y="374332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7831FF"/>
              </a:solidFill>
              <a:prstDash val="solid"/>
              <a:miter lim="800000"/>
            </a:ln>
            <a:effectLst/>
          </p:spPr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0EE34F6-4169-4356-3282-468DE30B6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375" y="391477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7831FF"/>
              </a:solidFill>
              <a:prstDash val="solid"/>
              <a:miter lim="800000"/>
            </a:ln>
            <a:effectLst/>
          </p:spPr>
        </p:cxn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79D842E-B9D7-256F-AA27-5891AC847094}"/>
              </a:ext>
            </a:extLst>
          </p:cNvPr>
          <p:cNvGrpSpPr/>
          <p:nvPr/>
        </p:nvGrpSpPr>
        <p:grpSpPr>
          <a:xfrm>
            <a:off x="3811853" y="3672254"/>
            <a:ext cx="133350" cy="342900"/>
            <a:chOff x="3381375" y="3743325"/>
            <a:chExt cx="133350" cy="342900"/>
          </a:xfrm>
        </p:grpSpPr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06FACD6-285B-A245-4A61-A8F3B026C339}"/>
                </a:ext>
              </a:extLst>
            </p:cNvPr>
            <p:cNvCxnSpPr/>
            <p:nvPr/>
          </p:nvCxnSpPr>
          <p:spPr>
            <a:xfrm>
              <a:off x="3381375" y="374332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262B5E"/>
              </a:solidFill>
              <a:prstDash val="solid"/>
              <a:miter lim="800000"/>
            </a:ln>
            <a:effectLst/>
          </p:spPr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8035517D-D5CE-D6CD-61C3-6D236EC0F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375" y="391477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262B5E"/>
              </a:solidFill>
              <a:prstDash val="solid"/>
              <a:miter lim="800000"/>
            </a:ln>
            <a:effectLst/>
          </p:spPr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BD70DDB-89A1-75EA-5481-733E1C072273}"/>
              </a:ext>
            </a:extLst>
          </p:cNvPr>
          <p:cNvGrpSpPr/>
          <p:nvPr/>
        </p:nvGrpSpPr>
        <p:grpSpPr>
          <a:xfrm>
            <a:off x="4294080" y="2862996"/>
            <a:ext cx="1674316" cy="1543904"/>
            <a:chOff x="1143540" y="3213893"/>
            <a:chExt cx="2081129" cy="1935111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F3E55E31-0C37-0FCD-561D-7D3ADA69A8EC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44862A30-5B69-F977-8617-B9DC1E7FA358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DD9337F8-002A-CA49-200B-4A46E9D395CC}"/>
              </a:ext>
            </a:extLst>
          </p:cNvPr>
          <p:cNvSpPr txBox="1"/>
          <p:nvPr/>
        </p:nvSpPr>
        <p:spPr>
          <a:xfrm>
            <a:off x="4306357" y="3001966"/>
            <a:ext cx="1468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10:00</a:t>
            </a: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화재 발생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7A54BA90-BABE-05A9-FADE-8B22E9EEEC2F}"/>
              </a:ext>
            </a:extLst>
          </p:cNvPr>
          <p:cNvSpPr txBox="1"/>
          <p:nvPr/>
        </p:nvSpPr>
        <p:spPr>
          <a:xfrm>
            <a:off x="4337117" y="3450140"/>
            <a:ext cx="20491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부산 지하철 센텀시티역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승강장 화재 발생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초기 원인은 전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 합선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연기가 빠르게 확산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되며</a:t>
            </a:r>
            <a:endParaRPr lang="en-US" altLang="ko-KR" sz="10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승객들 대피 시작</a:t>
            </a:r>
            <a:endParaRPr kumimoji="0" lang="en-KR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26" name="그룹 1025">
            <a:extLst>
              <a:ext uri="{FF2B5EF4-FFF2-40B4-BE49-F238E27FC236}">
                <a16:creationId xmlns:a16="http://schemas.microsoft.com/office/drawing/2014/main" id="{7427EB16-482D-9605-28B4-624ADF3D1B2E}"/>
              </a:ext>
            </a:extLst>
          </p:cNvPr>
          <p:cNvGrpSpPr/>
          <p:nvPr/>
        </p:nvGrpSpPr>
        <p:grpSpPr>
          <a:xfrm>
            <a:off x="4776298" y="5418261"/>
            <a:ext cx="2377730" cy="1138742"/>
            <a:chOff x="1143540" y="3213893"/>
            <a:chExt cx="2081129" cy="1935111"/>
          </a:xfrm>
        </p:grpSpPr>
        <p:sp>
          <p:nvSpPr>
            <p:cNvPr id="1027" name="사각형: 둥근 모서리 1026">
              <a:extLst>
                <a:ext uri="{FF2B5EF4-FFF2-40B4-BE49-F238E27FC236}">
                  <a16:creationId xmlns:a16="http://schemas.microsoft.com/office/drawing/2014/main" id="{33976406-5CCB-3ED0-3658-19A01003632F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29" name="사각형: 둥근 모서리 1028">
              <a:extLst>
                <a:ext uri="{FF2B5EF4-FFF2-40B4-BE49-F238E27FC236}">
                  <a16:creationId xmlns:a16="http://schemas.microsoft.com/office/drawing/2014/main" id="{071CAA9F-8FAD-1B8C-16AD-DCE5035CD34E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39F5C101-2AE6-DE60-2AA1-52F2E13DF231}"/>
              </a:ext>
            </a:extLst>
          </p:cNvPr>
          <p:cNvGrpSpPr/>
          <p:nvPr/>
        </p:nvGrpSpPr>
        <p:grpSpPr>
          <a:xfrm>
            <a:off x="4793678" y="5391333"/>
            <a:ext cx="2377730" cy="1138742"/>
            <a:chOff x="1143540" y="3213893"/>
            <a:chExt cx="2081129" cy="1935111"/>
          </a:xfrm>
        </p:grpSpPr>
        <p:sp>
          <p:nvSpPr>
            <p:cNvPr id="1033" name="사각형: 둥근 모서리 1032">
              <a:extLst>
                <a:ext uri="{FF2B5EF4-FFF2-40B4-BE49-F238E27FC236}">
                  <a16:creationId xmlns:a16="http://schemas.microsoft.com/office/drawing/2014/main" id="{FEC0B654-4B88-4CC0-978B-25955D41A1FD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35" name="사각형: 둥근 모서리 1034">
              <a:extLst>
                <a:ext uri="{FF2B5EF4-FFF2-40B4-BE49-F238E27FC236}">
                  <a16:creationId xmlns:a16="http://schemas.microsoft.com/office/drawing/2014/main" id="{21ADE78D-5D55-7D8A-4AC8-EAEC724AB35F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cxnSp>
        <p:nvCxnSpPr>
          <p:cNvPr id="1037" name="직선 화살표 연결선 1036">
            <a:extLst>
              <a:ext uri="{FF2B5EF4-FFF2-40B4-BE49-F238E27FC236}">
                <a16:creationId xmlns:a16="http://schemas.microsoft.com/office/drawing/2014/main" id="{F15DEE4C-5CFD-F570-E67E-FFB63B3EFDD2}"/>
              </a:ext>
            </a:extLst>
          </p:cNvPr>
          <p:cNvCxnSpPr>
            <a:cxnSpLocks/>
          </p:cNvCxnSpPr>
          <p:nvPr/>
        </p:nvCxnSpPr>
        <p:spPr>
          <a:xfrm>
            <a:off x="6183631" y="5134913"/>
            <a:ext cx="0" cy="263176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B4F2152-BE4F-322D-9947-1AC0A7A177A5}"/>
              </a:ext>
            </a:extLst>
          </p:cNvPr>
          <p:cNvSpPr txBox="1"/>
          <p:nvPr/>
        </p:nvSpPr>
        <p:spPr>
          <a:xfrm>
            <a:off x="4866790" y="5481313"/>
            <a:ext cx="146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10:10</a:t>
            </a: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화재확산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2653655A-7A2B-4B6B-D91A-6EB5924150CF}"/>
              </a:ext>
            </a:extLst>
          </p:cNvPr>
          <p:cNvSpPr txBox="1"/>
          <p:nvPr/>
        </p:nvSpPr>
        <p:spPr>
          <a:xfrm>
            <a:off x="4791460" y="5809178"/>
            <a:ext cx="26760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지하철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출입구 및 환기구 통한 불길 확산</a:t>
            </a: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역사 내부 시설물 및 상점으로 화재 확산</a:t>
            </a: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시민들이 급히 대피하며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소방서에 신고 접수</a:t>
            </a:r>
          </a:p>
        </p:txBody>
      </p: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7977C50C-0763-6BFB-49B3-D8D0CC885E65}"/>
              </a:ext>
            </a:extLst>
          </p:cNvPr>
          <p:cNvGrpSpPr/>
          <p:nvPr/>
        </p:nvGrpSpPr>
        <p:grpSpPr>
          <a:xfrm>
            <a:off x="7481667" y="5392231"/>
            <a:ext cx="2377730" cy="1138742"/>
            <a:chOff x="1143540" y="3213893"/>
            <a:chExt cx="2081129" cy="1935111"/>
          </a:xfrm>
        </p:grpSpPr>
        <p:sp>
          <p:nvSpPr>
            <p:cNvPr id="1046" name="사각형: 둥근 모서리 1045">
              <a:extLst>
                <a:ext uri="{FF2B5EF4-FFF2-40B4-BE49-F238E27FC236}">
                  <a16:creationId xmlns:a16="http://schemas.microsoft.com/office/drawing/2014/main" id="{C43EA1D4-0816-EFCB-54FB-49AB7B211113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47" name="사각형: 둥근 모서리 1046">
              <a:extLst>
                <a:ext uri="{FF2B5EF4-FFF2-40B4-BE49-F238E27FC236}">
                  <a16:creationId xmlns:a16="http://schemas.microsoft.com/office/drawing/2014/main" id="{A8E0C6F2-DC95-2F09-3DEB-83F1756EF285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5EBECE78-7C96-4F6F-3470-D92325EFCFE3}"/>
              </a:ext>
            </a:extLst>
          </p:cNvPr>
          <p:cNvGrpSpPr/>
          <p:nvPr/>
        </p:nvGrpSpPr>
        <p:grpSpPr>
          <a:xfrm>
            <a:off x="7499047" y="5365303"/>
            <a:ext cx="2377730" cy="1138742"/>
            <a:chOff x="1143540" y="3213893"/>
            <a:chExt cx="2081129" cy="1935111"/>
          </a:xfrm>
        </p:grpSpPr>
        <p:sp>
          <p:nvSpPr>
            <p:cNvPr id="1049" name="사각형: 둥근 모서리 1048">
              <a:extLst>
                <a:ext uri="{FF2B5EF4-FFF2-40B4-BE49-F238E27FC236}">
                  <a16:creationId xmlns:a16="http://schemas.microsoft.com/office/drawing/2014/main" id="{44D402CD-AAE7-1B4A-4FC2-9BF6391DF6A7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50" name="사각형: 둥근 모서리 1049">
              <a:extLst>
                <a:ext uri="{FF2B5EF4-FFF2-40B4-BE49-F238E27FC236}">
                  <a16:creationId xmlns:a16="http://schemas.microsoft.com/office/drawing/2014/main" id="{F556A7F4-E02E-2D0E-4353-1BCFE73A9F53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E04942AC-8B4E-00D4-A362-A4627CA2C166}"/>
              </a:ext>
            </a:extLst>
          </p:cNvPr>
          <p:cNvSpPr txBox="1"/>
          <p:nvPr/>
        </p:nvSpPr>
        <p:spPr>
          <a:xfrm>
            <a:off x="7572159" y="5455283"/>
            <a:ext cx="146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10:20</a:t>
            </a: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소방대 출동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EDA278D1-E935-6A7C-86F2-B6A7134FED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13" y="1293159"/>
            <a:ext cx="3425652" cy="2135841"/>
          </a:xfrm>
          <a:prstGeom prst="roundRect">
            <a:avLst>
              <a:gd name="adj" fmla="val 12253"/>
            </a:avLst>
          </a:prstGeom>
        </p:spPr>
      </p:pic>
      <p:pic>
        <p:nvPicPr>
          <p:cNvPr id="1052" name="Picture 2" descr="화재 아이콘 PNG, 일러스트, PSD 및 클립 아트에 대한 무료 ...">
            <a:extLst>
              <a:ext uri="{FF2B5EF4-FFF2-40B4-BE49-F238E27FC236}">
                <a16:creationId xmlns:a16="http://schemas.microsoft.com/office/drawing/2014/main" id="{0F4E3A0D-23C8-032F-B4FC-4DEB620C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646" y="2230789"/>
            <a:ext cx="862018" cy="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TextBox 1053">
            <a:extLst>
              <a:ext uri="{FF2B5EF4-FFF2-40B4-BE49-F238E27FC236}">
                <a16:creationId xmlns:a16="http://schemas.microsoft.com/office/drawing/2014/main" id="{61EFD4BE-985E-E56A-6B69-D38813761874}"/>
              </a:ext>
            </a:extLst>
          </p:cNvPr>
          <p:cNvSpPr txBox="1"/>
          <p:nvPr/>
        </p:nvSpPr>
        <p:spPr>
          <a:xfrm>
            <a:off x="7572160" y="5758312"/>
            <a:ext cx="22164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부산 소방본부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긴급 출동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지하철역 내부 진입 어려움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인근 도로 통제</a:t>
            </a:r>
          </a:p>
        </p:txBody>
      </p:sp>
      <p:pic>
        <p:nvPicPr>
          <p:cNvPr id="2052" name="Picture 4" descr="소방차 - 무료 보안개 아이콘">
            <a:extLst>
              <a:ext uri="{FF2B5EF4-FFF2-40B4-BE49-F238E27FC236}">
                <a16:creationId xmlns:a16="http://schemas.microsoft.com/office/drawing/2014/main" id="{BEC82BDF-74EE-8AC6-31D8-5302119EF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6569" y1="60417" x2="46569" y2="60417"/>
                        <a14:foregroundMark x1="70588" y1="66146" x2="70588" y2="66146"/>
                        <a14:foregroundMark x1="30882" y1="65104" x2="30882" y2="65104"/>
                        <a14:foregroundMark x1="46569" y1="64583" x2="46569" y2="64583"/>
                        <a14:foregroundMark x1="24020" y1="64583" x2="24020" y2="64583"/>
                        <a14:foregroundMark x1="55882" y1="65625" x2="55882" y2="65625"/>
                        <a14:foregroundMark x1="72549" y1="57813" x2="72549" y2="57813"/>
                        <a14:foregroundMark x1="70098" y1="33333" x2="70098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69" y="4351210"/>
            <a:ext cx="1058957" cy="99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1E36B35A-3CA6-32E1-4151-D1AAD286778C}"/>
              </a:ext>
            </a:extLst>
          </p:cNvPr>
          <p:cNvGrpSpPr/>
          <p:nvPr/>
        </p:nvGrpSpPr>
        <p:grpSpPr>
          <a:xfrm>
            <a:off x="3699212" y="3666497"/>
            <a:ext cx="133350" cy="342900"/>
            <a:chOff x="3381375" y="3743325"/>
            <a:chExt cx="133350" cy="342900"/>
          </a:xfrm>
        </p:grpSpPr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795302E9-5087-414B-0493-A74D6079EDA8}"/>
                </a:ext>
              </a:extLst>
            </p:cNvPr>
            <p:cNvCxnSpPr/>
            <p:nvPr/>
          </p:nvCxnSpPr>
          <p:spPr>
            <a:xfrm>
              <a:off x="3381375" y="374332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262B5E"/>
              </a:solidFill>
              <a:prstDash val="solid"/>
              <a:miter lim="800000"/>
            </a:ln>
            <a:effectLst/>
          </p:spPr>
        </p:cxnSp>
        <p:cxnSp>
          <p:nvCxnSpPr>
            <p:cNvPr id="1060" name="직선 연결선 1059">
              <a:extLst>
                <a:ext uri="{FF2B5EF4-FFF2-40B4-BE49-F238E27FC236}">
                  <a16:creationId xmlns:a16="http://schemas.microsoft.com/office/drawing/2014/main" id="{937BC2B1-1475-0B8A-06A9-26040FDFBD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375" y="391477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262B5E"/>
              </a:solidFill>
              <a:prstDash val="solid"/>
              <a:miter lim="800000"/>
            </a:ln>
            <a:effectLst/>
          </p:spPr>
        </p:cxnSp>
      </p:grp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D6B3944A-4860-35C4-F415-13C1F270C035}"/>
              </a:ext>
            </a:extLst>
          </p:cNvPr>
          <p:cNvGrpSpPr/>
          <p:nvPr/>
        </p:nvGrpSpPr>
        <p:grpSpPr>
          <a:xfrm>
            <a:off x="10694980" y="4421013"/>
            <a:ext cx="1023804" cy="1138742"/>
            <a:chOff x="1143540" y="3213893"/>
            <a:chExt cx="2081129" cy="1935111"/>
          </a:xfrm>
        </p:grpSpPr>
        <p:sp>
          <p:nvSpPr>
            <p:cNvPr id="1062" name="사각형: 둥근 모서리 1061">
              <a:extLst>
                <a:ext uri="{FF2B5EF4-FFF2-40B4-BE49-F238E27FC236}">
                  <a16:creationId xmlns:a16="http://schemas.microsoft.com/office/drawing/2014/main" id="{151719D5-FAD8-C1E2-D9A9-E8869975EB76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63" name="사각형: 둥근 모서리 1062">
              <a:extLst>
                <a:ext uri="{FF2B5EF4-FFF2-40B4-BE49-F238E27FC236}">
                  <a16:creationId xmlns:a16="http://schemas.microsoft.com/office/drawing/2014/main" id="{7E36E6F5-924E-1ACD-CA2B-4D512C393DFE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FBD37B93-17CF-4AA6-ADD1-C12C9D03FA23}"/>
              </a:ext>
            </a:extLst>
          </p:cNvPr>
          <p:cNvGrpSpPr/>
          <p:nvPr/>
        </p:nvGrpSpPr>
        <p:grpSpPr>
          <a:xfrm>
            <a:off x="10712359" y="3781438"/>
            <a:ext cx="1296183" cy="1778317"/>
            <a:chOff x="1143540" y="3213893"/>
            <a:chExt cx="2081129" cy="1935111"/>
          </a:xfrm>
        </p:grpSpPr>
        <p:sp>
          <p:nvSpPr>
            <p:cNvPr id="1065" name="사각형: 둥근 모서리 1064">
              <a:extLst>
                <a:ext uri="{FF2B5EF4-FFF2-40B4-BE49-F238E27FC236}">
                  <a16:creationId xmlns:a16="http://schemas.microsoft.com/office/drawing/2014/main" id="{4E1DAD46-1AFB-C82B-F32B-676933FD036A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66" name="사각형: 둥근 모서리 1065">
              <a:extLst>
                <a:ext uri="{FF2B5EF4-FFF2-40B4-BE49-F238E27FC236}">
                  <a16:creationId xmlns:a16="http://schemas.microsoft.com/office/drawing/2014/main" id="{9DB7D5F9-2B08-C0D2-19D2-D00CEFB052A3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067" name="TextBox 1066">
            <a:extLst>
              <a:ext uri="{FF2B5EF4-FFF2-40B4-BE49-F238E27FC236}">
                <a16:creationId xmlns:a16="http://schemas.microsoft.com/office/drawing/2014/main" id="{533D3C23-FC6B-F408-947E-1750B0A1D49E}"/>
              </a:ext>
            </a:extLst>
          </p:cNvPr>
          <p:cNvSpPr txBox="1"/>
          <p:nvPr/>
        </p:nvSpPr>
        <p:spPr>
          <a:xfrm>
            <a:off x="10748682" y="3926397"/>
            <a:ext cx="97010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10:30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백화점 위험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4B4B363A-FFE4-91D3-84DB-688D8B87598B}"/>
              </a:ext>
            </a:extLst>
          </p:cNvPr>
          <p:cNvSpPr txBox="1"/>
          <p:nvPr/>
        </p:nvSpPr>
        <p:spPr>
          <a:xfrm>
            <a:off x="10736367" y="4519805"/>
            <a:ext cx="1273609" cy="98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화재가 지하 통로 통해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신세계백화점 지하층으로 확산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대비방송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대피유도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59494C1-42AE-57C2-8876-24F6EA011682}"/>
              </a:ext>
            </a:extLst>
          </p:cNvPr>
          <p:cNvCxnSpPr>
            <a:cxnSpLocks/>
          </p:cNvCxnSpPr>
          <p:nvPr/>
        </p:nvCxnSpPr>
        <p:spPr>
          <a:xfrm>
            <a:off x="10308752" y="4421013"/>
            <a:ext cx="394627" cy="0"/>
          </a:xfrm>
          <a:prstGeom prst="straightConnector1">
            <a:avLst/>
          </a:prstGeom>
          <a:noFill/>
          <a:ln w="12700" cap="rnd" cmpd="sng" algn="ctr">
            <a:solidFill>
              <a:srgbClr val="262B5E"/>
            </a:solidFill>
            <a:prstDash val="solid"/>
            <a:round/>
            <a:tailEnd type="oval"/>
          </a:ln>
          <a:effectLst/>
        </p:spPr>
      </p:cxnSp>
      <p:pic>
        <p:nvPicPr>
          <p:cNvPr id="1071" name="그림 1070">
            <a:extLst>
              <a:ext uri="{FF2B5EF4-FFF2-40B4-BE49-F238E27FC236}">
                <a16:creationId xmlns:a16="http://schemas.microsoft.com/office/drawing/2014/main" id="{38846675-2187-83DD-2DF2-829818B955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29" b="89781" l="9756" r="89939">
                        <a14:foregroundMark x1="60366" y1="8029" x2="60366" y2="8029"/>
                        <a14:foregroundMark x1="67378" y1="18613" x2="67378" y2="18613"/>
                        <a14:foregroundMark x1="72866" y1="20438" x2="72866" y2="20438"/>
                        <a14:foregroundMark x1="75915" y1="21898" x2="75915" y2="21898"/>
                        <a14:foregroundMark x1="80488" y1="22628" x2="80488" y2="22628"/>
                        <a14:foregroundMark x1="80793" y1="27372" x2="80793" y2="27372"/>
                        <a14:foregroundMark x1="76220" y1="26642" x2="75915" y2="25547"/>
                        <a14:foregroundMark x1="71037" y1="26277" x2="70427" y2="25182"/>
                        <a14:foregroundMark x1="66768" y1="24453" x2="66768" y2="24453"/>
                        <a14:foregroundMark x1="67378" y1="31022" x2="67378" y2="31022"/>
                        <a14:foregroundMark x1="67378" y1="38686" x2="67378" y2="38686"/>
                        <a14:foregroundMark x1="71341" y1="38686" x2="71341" y2="38686"/>
                        <a14:foregroundMark x1="71037" y1="32482" x2="71037" y2="32482"/>
                        <a14:foregroundMark x1="76220" y1="32117" x2="76220" y2="33212"/>
                        <a14:foregroundMark x1="76220" y1="38686" x2="76220" y2="38686"/>
                        <a14:foregroundMark x1="79878" y1="33577" x2="80793" y2="34307"/>
                        <a14:foregroundMark x1="79573" y1="38686" x2="79573" y2="38686"/>
                        <a14:foregroundMark x1="78049" y1="47810" x2="78049" y2="47810"/>
                        <a14:foregroundMark x1="74390" y1="48175" x2="74390" y2="48175"/>
                        <a14:foregroundMark x1="71341" y1="47810" x2="71341" y2="47810"/>
                        <a14:foregroundMark x1="69207" y1="48540" x2="69207" y2="48540"/>
                        <a14:foregroundMark x1="25610" y1="61314" x2="25610" y2="61314"/>
                        <a14:foregroundMark x1="28963" y1="60584" x2="28963" y2="60584"/>
                        <a14:foregroundMark x1="33841" y1="59124" x2="33841" y2="59124"/>
                        <a14:foregroundMark x1="38415" y1="59124" x2="38415" y2="59124"/>
                        <a14:foregroundMark x1="38415" y1="64964" x2="38415" y2="64964"/>
                        <a14:foregroundMark x1="33841" y1="65693" x2="33841" y2="65693"/>
                        <a14:foregroundMark x1="29268" y1="66423" x2="29268" y2="66423"/>
                        <a14:foregroundMark x1="24695" y1="66423" x2="25000" y2="67518"/>
                        <a14:foregroundMark x1="24695" y1="72263" x2="24695" y2="72263"/>
                        <a14:foregroundMark x1="26220" y1="78467" x2="26220" y2="78467"/>
                        <a14:foregroundMark x1="29268" y1="72263" x2="29268" y2="72263"/>
                        <a14:foregroundMark x1="30183" y1="77737" x2="30183" y2="77737"/>
                        <a14:foregroundMark x1="33232" y1="77007" x2="33232" y2="77007"/>
                        <a14:foregroundMark x1="34146" y1="72628" x2="34146" y2="72628"/>
                        <a14:foregroundMark x1="37195" y1="71533" x2="37195" y2="71533"/>
                        <a14:foregroundMark x1="38110" y1="77372" x2="38110" y2="77372"/>
                        <a14:foregroundMark x1="37195" y1="86861" x2="37195" y2="86861"/>
                        <a14:foregroundMark x1="33841" y1="86496" x2="33841" y2="86496"/>
                        <a14:foregroundMark x1="30793" y1="85766" x2="30793" y2="85766"/>
                        <a14:foregroundMark x1="27439" y1="84672" x2="27439" y2="84672"/>
                        <a14:foregroundMark x1="17378" y1="88321" x2="17378" y2="88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6988" y="3600807"/>
            <a:ext cx="467047" cy="390155"/>
          </a:xfrm>
          <a:prstGeom prst="rect">
            <a:avLst/>
          </a:prstGeom>
        </p:spPr>
      </p:pic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3459AEBB-6144-E7A3-116C-5AF63F59190E}"/>
              </a:ext>
            </a:extLst>
          </p:cNvPr>
          <p:cNvGrpSpPr/>
          <p:nvPr/>
        </p:nvGrpSpPr>
        <p:grpSpPr>
          <a:xfrm>
            <a:off x="7567392" y="2989847"/>
            <a:ext cx="2377730" cy="984153"/>
            <a:chOff x="1143540" y="3213893"/>
            <a:chExt cx="2081129" cy="1935111"/>
          </a:xfrm>
        </p:grpSpPr>
        <p:sp>
          <p:nvSpPr>
            <p:cNvPr id="1073" name="사각형: 둥근 모서리 1072">
              <a:extLst>
                <a:ext uri="{FF2B5EF4-FFF2-40B4-BE49-F238E27FC236}">
                  <a16:creationId xmlns:a16="http://schemas.microsoft.com/office/drawing/2014/main" id="{EE81EDDF-5565-3CCD-AF4B-644F86D53344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74" name="사각형: 둥근 모서리 1073">
              <a:extLst>
                <a:ext uri="{FF2B5EF4-FFF2-40B4-BE49-F238E27FC236}">
                  <a16:creationId xmlns:a16="http://schemas.microsoft.com/office/drawing/2014/main" id="{CF59D891-351D-7381-9B14-1966FAF3F9E1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BF76A37F-9332-6846-B57A-EE3B554CAE6D}"/>
              </a:ext>
            </a:extLst>
          </p:cNvPr>
          <p:cNvGrpSpPr/>
          <p:nvPr/>
        </p:nvGrpSpPr>
        <p:grpSpPr>
          <a:xfrm>
            <a:off x="4229619" y="1144466"/>
            <a:ext cx="2887934" cy="847731"/>
            <a:chOff x="1143540" y="3213893"/>
            <a:chExt cx="2081129" cy="1935111"/>
          </a:xfrm>
        </p:grpSpPr>
        <p:sp>
          <p:nvSpPr>
            <p:cNvPr id="1076" name="사각형: 둥근 모서리 1075">
              <a:extLst>
                <a:ext uri="{FF2B5EF4-FFF2-40B4-BE49-F238E27FC236}">
                  <a16:creationId xmlns:a16="http://schemas.microsoft.com/office/drawing/2014/main" id="{5B903BF2-8B53-9316-6973-408B164DEC49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77" name="사각형: 둥근 모서리 1076">
              <a:extLst>
                <a:ext uri="{FF2B5EF4-FFF2-40B4-BE49-F238E27FC236}">
                  <a16:creationId xmlns:a16="http://schemas.microsoft.com/office/drawing/2014/main" id="{2B5A36C9-CAD5-6659-D985-BFF136EB0629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078" name="TextBox 1077">
            <a:extLst>
              <a:ext uri="{FF2B5EF4-FFF2-40B4-BE49-F238E27FC236}">
                <a16:creationId xmlns:a16="http://schemas.microsoft.com/office/drawing/2014/main" id="{DFC1387F-B1E6-2ED3-D866-A14FDE2D6758}"/>
              </a:ext>
            </a:extLst>
          </p:cNvPr>
          <p:cNvSpPr txBox="1"/>
          <p:nvPr/>
        </p:nvSpPr>
        <p:spPr>
          <a:xfrm>
            <a:off x="7657884" y="3052899"/>
            <a:ext cx="146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11:00</a:t>
            </a: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화재심각 단계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9A7E67F2-370E-F7C0-B95E-F65851CCFD21}"/>
              </a:ext>
            </a:extLst>
          </p:cNvPr>
          <p:cNvSpPr txBox="1"/>
          <p:nvPr/>
        </p:nvSpPr>
        <p:spPr>
          <a:xfrm>
            <a:off x="5003033" y="1321188"/>
            <a:ext cx="2114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빌딩풍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영향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인근 고층건물 화재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점심시간 인파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대혼잡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센텀시티 일대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정전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952CF334-4297-2C17-B3DC-A261FCD5C1DF}"/>
              </a:ext>
            </a:extLst>
          </p:cNvPr>
          <p:cNvSpPr txBox="1"/>
          <p:nvPr/>
        </p:nvSpPr>
        <p:spPr>
          <a:xfrm>
            <a:off x="7612160" y="3355911"/>
            <a:ext cx="22164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세텀시티역 일부 붕괴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백화점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화제 피해 시작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백화점 간 연결통로 </a:t>
            </a:r>
            <a:r>
              <a:rPr lang="ko-KR" altLang="en-US" sz="1000" dirty="0"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화재 확산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BF88A3CB-52DC-633C-DE51-D53ADD131685}"/>
              </a:ext>
            </a:extLst>
          </p:cNvPr>
          <p:cNvSpPr txBox="1"/>
          <p:nvPr/>
        </p:nvSpPr>
        <p:spPr>
          <a:xfrm>
            <a:off x="4293735" y="1312603"/>
            <a:ext cx="970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12:00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대규모 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화재 확산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EDF92CC-8557-4579-9F0A-4683CA3A9D80}"/>
              </a:ext>
            </a:extLst>
          </p:cNvPr>
          <p:cNvCxnSpPr>
            <a:cxnSpLocks/>
            <a:endCxn id="1076" idx="2"/>
          </p:cNvCxnSpPr>
          <p:nvPr/>
        </p:nvCxnSpPr>
        <p:spPr>
          <a:xfrm flipH="1" flipV="1">
            <a:off x="5673586" y="1992197"/>
            <a:ext cx="626499" cy="473807"/>
          </a:xfrm>
          <a:prstGeom prst="straightConnector1">
            <a:avLst/>
          </a:prstGeom>
          <a:noFill/>
          <a:ln w="12700" cap="rnd" cmpd="sng" algn="ctr">
            <a:solidFill>
              <a:srgbClr val="7831FF"/>
            </a:solidFill>
            <a:prstDash val="solid"/>
            <a:round/>
            <a:tailEnd type="oval"/>
          </a:ln>
          <a:effectLst/>
        </p:spPr>
      </p:cxn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6D1529BD-60EC-3C97-50F9-848035048B11}"/>
              </a:ext>
            </a:extLst>
          </p:cNvPr>
          <p:cNvGrpSpPr/>
          <p:nvPr/>
        </p:nvGrpSpPr>
        <p:grpSpPr>
          <a:xfrm>
            <a:off x="7269778" y="1135407"/>
            <a:ext cx="2887934" cy="847731"/>
            <a:chOff x="1143540" y="3213893"/>
            <a:chExt cx="2081129" cy="1935111"/>
          </a:xfrm>
        </p:grpSpPr>
        <p:sp>
          <p:nvSpPr>
            <p:cNvPr id="2056" name="사각형: 둥근 모서리 2055">
              <a:extLst>
                <a:ext uri="{FF2B5EF4-FFF2-40B4-BE49-F238E27FC236}">
                  <a16:creationId xmlns:a16="http://schemas.microsoft.com/office/drawing/2014/main" id="{C6F6679B-96D7-8FAF-2276-497A62E3B833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057" name="사각형: 둥근 모서리 2056">
              <a:extLst>
                <a:ext uri="{FF2B5EF4-FFF2-40B4-BE49-F238E27FC236}">
                  <a16:creationId xmlns:a16="http://schemas.microsoft.com/office/drawing/2014/main" id="{E609ADD5-3C59-9951-BB7A-A7875C7D9260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21B7CB4-C38F-81D5-9E18-EFD7C4F6C7AA}"/>
              </a:ext>
            </a:extLst>
          </p:cNvPr>
          <p:cNvSpPr txBox="1"/>
          <p:nvPr/>
        </p:nvSpPr>
        <p:spPr>
          <a:xfrm>
            <a:off x="8043192" y="1312129"/>
            <a:ext cx="2114520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공조탑 화재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건물 전체 확산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센텀시티 내 교통마비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구조지연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건물붕괴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시작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 재난 시작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70F38501-987C-AAE1-1867-C595069BE0A3}"/>
              </a:ext>
            </a:extLst>
          </p:cNvPr>
          <p:cNvSpPr txBox="1"/>
          <p:nvPr/>
        </p:nvSpPr>
        <p:spPr>
          <a:xfrm>
            <a:off x="7333894" y="1303544"/>
            <a:ext cx="970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12:30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고층건물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붕괴조짐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065" name="그룹 2064">
            <a:extLst>
              <a:ext uri="{FF2B5EF4-FFF2-40B4-BE49-F238E27FC236}">
                <a16:creationId xmlns:a16="http://schemas.microsoft.com/office/drawing/2014/main" id="{A2DA2964-0D74-13DA-35AC-0699EEB29801}"/>
              </a:ext>
            </a:extLst>
          </p:cNvPr>
          <p:cNvGrpSpPr/>
          <p:nvPr/>
        </p:nvGrpSpPr>
        <p:grpSpPr>
          <a:xfrm>
            <a:off x="10736367" y="1613252"/>
            <a:ext cx="1023804" cy="1138742"/>
            <a:chOff x="1143540" y="3213893"/>
            <a:chExt cx="2081129" cy="1935111"/>
          </a:xfrm>
        </p:grpSpPr>
        <p:sp>
          <p:nvSpPr>
            <p:cNvPr id="2066" name="사각형: 둥근 모서리 2065">
              <a:extLst>
                <a:ext uri="{FF2B5EF4-FFF2-40B4-BE49-F238E27FC236}">
                  <a16:creationId xmlns:a16="http://schemas.microsoft.com/office/drawing/2014/main" id="{EEE92531-27EC-FE60-F216-689E3224B5E4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067" name="사각형: 둥근 모서리 2066">
              <a:extLst>
                <a:ext uri="{FF2B5EF4-FFF2-40B4-BE49-F238E27FC236}">
                  <a16:creationId xmlns:a16="http://schemas.microsoft.com/office/drawing/2014/main" id="{25539F0D-6D3E-B647-B0DA-8A99235B6492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2068" name="그룹 2067">
            <a:extLst>
              <a:ext uri="{FF2B5EF4-FFF2-40B4-BE49-F238E27FC236}">
                <a16:creationId xmlns:a16="http://schemas.microsoft.com/office/drawing/2014/main" id="{7014CB32-5567-B3D9-DCB4-ED8C525D798B}"/>
              </a:ext>
            </a:extLst>
          </p:cNvPr>
          <p:cNvGrpSpPr/>
          <p:nvPr/>
        </p:nvGrpSpPr>
        <p:grpSpPr>
          <a:xfrm>
            <a:off x="10753746" y="973677"/>
            <a:ext cx="1296183" cy="2079222"/>
            <a:chOff x="1143540" y="3213893"/>
            <a:chExt cx="2081129" cy="1935111"/>
          </a:xfrm>
        </p:grpSpPr>
        <p:sp>
          <p:nvSpPr>
            <p:cNvPr id="2069" name="사각형: 둥근 모서리 2068">
              <a:extLst>
                <a:ext uri="{FF2B5EF4-FFF2-40B4-BE49-F238E27FC236}">
                  <a16:creationId xmlns:a16="http://schemas.microsoft.com/office/drawing/2014/main" id="{99D40B1C-3503-62E1-418B-6B79E2BB755F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070" name="사각형: 둥근 모서리 2069">
              <a:extLst>
                <a:ext uri="{FF2B5EF4-FFF2-40B4-BE49-F238E27FC236}">
                  <a16:creationId xmlns:a16="http://schemas.microsoft.com/office/drawing/2014/main" id="{6E70EB22-8D21-106D-8144-131CA1114F61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2071" name="TextBox 2070">
            <a:extLst>
              <a:ext uri="{FF2B5EF4-FFF2-40B4-BE49-F238E27FC236}">
                <a16:creationId xmlns:a16="http://schemas.microsoft.com/office/drawing/2014/main" id="{543F33E0-6250-CF0F-5A21-6E9D14A04159}"/>
              </a:ext>
            </a:extLst>
          </p:cNvPr>
          <p:cNvSpPr txBox="1"/>
          <p:nvPr/>
        </p:nvSpPr>
        <p:spPr>
          <a:xfrm>
            <a:off x="10790068" y="1118636"/>
            <a:ext cx="133389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13:30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고층건물 붕괴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1294B692-660E-2F61-7CB5-C746B20EA924}"/>
              </a:ext>
            </a:extLst>
          </p:cNvPr>
          <p:cNvSpPr txBox="1"/>
          <p:nvPr/>
        </p:nvSpPr>
        <p:spPr>
          <a:xfrm>
            <a:off x="10777754" y="1712044"/>
            <a:ext cx="1273609" cy="1219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노후건물 균열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건물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기울어짐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대응체계 분절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종합대응 불가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복합재난 발생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074" name="직선 화살표 연결선 2073">
            <a:extLst>
              <a:ext uri="{FF2B5EF4-FFF2-40B4-BE49-F238E27FC236}">
                <a16:creationId xmlns:a16="http://schemas.microsoft.com/office/drawing/2014/main" id="{1A0F9748-D49B-0CB4-8353-62D1E126D712}"/>
              </a:ext>
            </a:extLst>
          </p:cNvPr>
          <p:cNvCxnSpPr>
            <a:cxnSpLocks/>
          </p:cNvCxnSpPr>
          <p:nvPr/>
        </p:nvCxnSpPr>
        <p:spPr>
          <a:xfrm flipV="1">
            <a:off x="8656278" y="2000542"/>
            <a:ext cx="0" cy="263176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79" name="그림 2078">
            <a:extLst>
              <a:ext uri="{FF2B5EF4-FFF2-40B4-BE49-F238E27FC236}">
                <a16:creationId xmlns:a16="http://schemas.microsoft.com/office/drawing/2014/main" id="{334B1212-7320-34A5-38B3-703B44F464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99799" y="899007"/>
            <a:ext cx="580175" cy="5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5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1777C0-8B94-225B-A69B-723E9CA6B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0BA45-D8D4-09F4-ADCD-F8A371E7DDB4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729EB-7F24-6A3E-4AF0-60878C27F8C5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08D0ECD-A5D2-9203-4D6C-F6DE71D58FDB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733D2C-2691-2CE4-629E-521995A5FD8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F2CF19-9FC6-0BFF-CEE2-6CD89D0117C8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7F49F35-CA25-4936-A06D-8E85D9CB4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78FDE98-66B0-4E8F-561E-083C48B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7" name="_x495885792" descr="EMB000009a012df">
            <a:extLst>
              <a:ext uri="{FF2B5EF4-FFF2-40B4-BE49-F238E27FC236}">
                <a16:creationId xmlns:a16="http://schemas.microsoft.com/office/drawing/2014/main" id="{BF9E91C1-3CB4-2BD7-69F4-3BC542E52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" t="31143" r="7100" b="30480"/>
          <a:stretch/>
        </p:blipFill>
        <p:spPr bwMode="auto">
          <a:xfrm>
            <a:off x="557532" y="1813473"/>
            <a:ext cx="8157646" cy="480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597E23-E8B1-2605-35A6-D1D3FE96C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2FF118-F06C-2A58-A711-F5F704B24FC8}"/>
              </a:ext>
            </a:extLst>
          </p:cNvPr>
          <p:cNvGrpSpPr/>
          <p:nvPr/>
        </p:nvGrpSpPr>
        <p:grpSpPr>
          <a:xfrm>
            <a:off x="557532" y="1124706"/>
            <a:ext cx="11260300" cy="572939"/>
            <a:chOff x="2952750" y="1925768"/>
            <a:chExt cx="6286500" cy="2144582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325F9BD-CE29-833D-6752-4C5B21AC1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4E3EB65-B3CB-91B8-7360-791E2254C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adFill>
              <a:gsLst>
                <a:gs pos="100000">
                  <a:srgbClr val="7831FF"/>
                </a:gs>
                <a:gs pos="0">
                  <a:srgbClr val="7831FF">
                    <a:lumMod val="60000"/>
                    <a:lumOff val="40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6AA872-1298-D1CD-E8A9-EE57A2588BEB}"/>
              </a:ext>
            </a:extLst>
          </p:cNvPr>
          <p:cNvSpPr/>
          <p:nvPr/>
        </p:nvSpPr>
        <p:spPr>
          <a:xfrm>
            <a:off x="1184454" y="1239826"/>
            <a:ext cx="104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연구목표</a:t>
            </a:r>
            <a:endParaRPr lang="en-US" altLang="ko-KR" spc="-7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8B94E-3FA1-3BD3-9ADB-83B141D4AB80}"/>
              </a:ext>
            </a:extLst>
          </p:cNvPr>
          <p:cNvSpPr txBox="1"/>
          <p:nvPr/>
        </p:nvSpPr>
        <p:spPr>
          <a:xfrm>
            <a:off x="2346282" y="1198843"/>
            <a:ext cx="94098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altLang="ko-KR" sz="1400" b="1" spc="-1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Development of a hierarchical agentic AI - digital twin platform for complex disaster prediction and response</a:t>
            </a:r>
            <a:r>
              <a:rPr lang="ko-KR" altLang="en-US" sz="1400" b="1" spc="-1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lvl="0"/>
            <a:r>
              <a:rPr lang="en-US" altLang="ko-KR" sz="14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 Management System -JAVIS(Joint Autonomous Resilience Virtual Intelligent System)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195B89-B56C-6C1E-CB29-C0A938528CA0}"/>
              </a:ext>
            </a:extLst>
          </p:cNvPr>
          <p:cNvGrpSpPr/>
          <p:nvPr/>
        </p:nvGrpSpPr>
        <p:grpSpPr>
          <a:xfrm>
            <a:off x="700114" y="1246403"/>
            <a:ext cx="341758" cy="348343"/>
            <a:chOff x="7278375" y="2839178"/>
            <a:chExt cx="752475" cy="752475"/>
          </a:xfrm>
          <a:solidFill>
            <a:schemeClr val="bg1"/>
          </a:solidFill>
        </p:grpSpPr>
        <p:sp>
          <p:nvSpPr>
            <p:cNvPr id="18" name="자유형: 도형 46">
              <a:extLst>
                <a:ext uri="{FF2B5EF4-FFF2-40B4-BE49-F238E27FC236}">
                  <a16:creationId xmlns:a16="http://schemas.microsoft.com/office/drawing/2014/main" id="{A312E0E5-44C8-E229-B188-4BBEEC8211B0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자유형: 도형 47">
              <a:extLst>
                <a:ext uri="{FF2B5EF4-FFF2-40B4-BE49-F238E27FC236}">
                  <a16:creationId xmlns:a16="http://schemas.microsoft.com/office/drawing/2014/main" id="{3C9CC6D5-E2B2-BF90-57DD-7C36F72C7B5A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자유형: 도형 48">
              <a:extLst>
                <a:ext uri="{FF2B5EF4-FFF2-40B4-BE49-F238E27FC236}">
                  <a16:creationId xmlns:a16="http://schemas.microsoft.com/office/drawing/2014/main" id="{092D4095-41DC-7CF2-09F9-B6C679FFC4B9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4104" name="그림 4103">
            <a:extLst>
              <a:ext uri="{FF2B5EF4-FFF2-40B4-BE49-F238E27FC236}">
                <a16:creationId xmlns:a16="http://schemas.microsoft.com/office/drawing/2014/main" id="{AB8B4910-9C67-D41B-FFFC-3C864EB7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708" y="1694712"/>
            <a:ext cx="2719233" cy="1843070"/>
          </a:xfrm>
          <a:prstGeom prst="rect">
            <a:avLst/>
          </a:prstGeom>
        </p:spPr>
      </p:pic>
      <p:pic>
        <p:nvPicPr>
          <p:cNvPr id="4105" name="그림 4104">
            <a:extLst>
              <a:ext uri="{FF2B5EF4-FFF2-40B4-BE49-F238E27FC236}">
                <a16:creationId xmlns:a16="http://schemas.microsoft.com/office/drawing/2014/main" id="{D0381062-FEEE-54D1-68EC-EF32F166E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708" y="3320218"/>
            <a:ext cx="2725736" cy="1843070"/>
          </a:xfrm>
          <a:prstGeom prst="rect">
            <a:avLst/>
          </a:prstGeom>
        </p:spPr>
      </p:pic>
      <p:pic>
        <p:nvPicPr>
          <p:cNvPr id="4106" name="그림 4105">
            <a:extLst>
              <a:ext uri="{FF2B5EF4-FFF2-40B4-BE49-F238E27FC236}">
                <a16:creationId xmlns:a16="http://schemas.microsoft.com/office/drawing/2014/main" id="{9A051DB8-B644-747C-E3FF-A416CD716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4213" y="4916288"/>
            <a:ext cx="2719231" cy="18695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4C2463-494A-013F-3CDC-D1DA1C0412A3}"/>
              </a:ext>
            </a:extLst>
          </p:cNvPr>
          <p:cNvSpPr/>
          <p:nvPr/>
        </p:nvSpPr>
        <p:spPr>
          <a:xfrm>
            <a:off x="1943100" y="5730360"/>
            <a:ext cx="6681600" cy="760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3CC01-76FA-39FE-DD46-4C8DC5D963E5}"/>
              </a:ext>
            </a:extLst>
          </p:cNvPr>
          <p:cNvSpPr txBox="1"/>
          <p:nvPr/>
        </p:nvSpPr>
        <p:spPr>
          <a:xfrm>
            <a:off x="8595205" y="5956489"/>
            <a:ext cx="102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As-IS</a:t>
            </a:r>
            <a:endParaRPr lang="ko-KR" altLang="en-US" sz="1400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54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18382-0FCA-3CAE-798B-C573892A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F3F03-1200-E12E-CC0E-7305250291FF}"/>
              </a:ext>
            </a:extLst>
          </p:cNvPr>
          <p:cNvSpPr/>
          <p:nvPr/>
        </p:nvSpPr>
        <p:spPr>
          <a:xfrm>
            <a:off x="996068" y="1813244"/>
            <a:ext cx="1817711" cy="3267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7F780-A243-18AF-70D1-07652C360661}"/>
              </a:ext>
            </a:extLst>
          </p:cNvPr>
          <p:cNvSpPr/>
          <p:nvPr/>
        </p:nvSpPr>
        <p:spPr>
          <a:xfrm>
            <a:off x="3262328" y="3757280"/>
            <a:ext cx="5640028" cy="13133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spc="-1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FB0E6EA-E543-FEAB-DCAE-544B780FF9BA}"/>
              </a:ext>
            </a:extLst>
          </p:cNvPr>
          <p:cNvSpPr/>
          <p:nvPr/>
        </p:nvSpPr>
        <p:spPr>
          <a:xfrm>
            <a:off x="3252356" y="1856355"/>
            <a:ext cx="5649999" cy="14505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spc="-1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FE0B5A-B111-9545-9145-07AF24C30758}"/>
              </a:ext>
            </a:extLst>
          </p:cNvPr>
          <p:cNvSpPr/>
          <p:nvPr/>
        </p:nvSpPr>
        <p:spPr>
          <a:xfrm>
            <a:off x="3252356" y="46107"/>
            <a:ext cx="5649999" cy="135980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spc="-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C9820-4CC3-EEDB-857A-75E3BB745FCC}"/>
              </a:ext>
            </a:extLst>
          </p:cNvPr>
          <p:cNvSpPr txBox="1"/>
          <p:nvPr/>
        </p:nvSpPr>
        <p:spPr>
          <a:xfrm>
            <a:off x="5621886" y="5646537"/>
            <a:ext cx="1294900" cy="35174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Physical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6B792-2A70-6B30-C600-D841A3AFC594}"/>
              </a:ext>
            </a:extLst>
          </p:cNvPr>
          <p:cNvSpPr txBox="1"/>
          <p:nvPr/>
        </p:nvSpPr>
        <p:spPr>
          <a:xfrm>
            <a:off x="5621886" y="6100249"/>
            <a:ext cx="881061" cy="48595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AIoT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Sensing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B4B30-CBA1-B372-589C-51225068D872}"/>
              </a:ext>
            </a:extLst>
          </p:cNvPr>
          <p:cNvSpPr txBox="1"/>
          <p:nvPr/>
        </p:nvSpPr>
        <p:spPr>
          <a:xfrm>
            <a:off x="6929150" y="5636146"/>
            <a:ext cx="2246187" cy="386923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Smart City Living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51CF4-43B3-9107-D6BE-4D6E8A133341}"/>
              </a:ext>
            </a:extLst>
          </p:cNvPr>
          <p:cNvSpPr txBox="1"/>
          <p:nvPr/>
        </p:nvSpPr>
        <p:spPr>
          <a:xfrm>
            <a:off x="6538913" y="6110501"/>
            <a:ext cx="904875" cy="47025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Single Task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 Base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74D7B-61A2-DD9C-15B4-CBA06FC1D686}"/>
              </a:ext>
            </a:extLst>
          </p:cNvPr>
          <p:cNvSpPr txBox="1"/>
          <p:nvPr/>
        </p:nvSpPr>
        <p:spPr>
          <a:xfrm>
            <a:off x="7494171" y="6110501"/>
            <a:ext cx="1596863" cy="46624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Task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Meta Modeling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(*Object: (Type, Environment, Human)</a:t>
            </a:r>
            <a:endParaRPr kumimoji="1" lang="en-US" altLang="ko-KR" sz="1200" b="1" spc="-100" dirty="0">
              <a:ln>
                <a:solidFill>
                  <a:srgbClr val="CCCCCC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Monotype Sorts" pitchFamily="2" charset="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59562-498B-3973-6A29-235549B76E7A}"/>
              </a:ext>
            </a:extLst>
          </p:cNvPr>
          <p:cNvSpPr/>
          <p:nvPr/>
        </p:nvSpPr>
        <p:spPr>
          <a:xfrm>
            <a:off x="5463694" y="5600612"/>
            <a:ext cx="3711643" cy="106252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spc="-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FCA5D-7A75-4812-CCAD-9E24DCFBBD16}"/>
              </a:ext>
            </a:extLst>
          </p:cNvPr>
          <p:cNvSpPr txBox="1"/>
          <p:nvPr/>
        </p:nvSpPr>
        <p:spPr>
          <a:xfrm>
            <a:off x="1150630" y="6097835"/>
            <a:ext cx="1558276" cy="48837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Semantic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3D </a:t>
            </a:r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CItyModel</a:t>
            </a:r>
            <a:endParaRPr kumimoji="1" lang="en-US" altLang="ko-KR" sz="1200" b="1" spc="-100" dirty="0">
              <a:ln>
                <a:solidFill>
                  <a:srgbClr val="CCCCCC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Monotype Sorts" pitchFamily="2" charset="2"/>
            </a:endParaRP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(</a:t>
            </a:r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CityGML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38480B-97DB-7C3C-189D-445676BD1B2A}"/>
              </a:ext>
            </a:extLst>
          </p:cNvPr>
          <p:cNvSpPr txBox="1"/>
          <p:nvPr/>
        </p:nvSpPr>
        <p:spPr>
          <a:xfrm>
            <a:off x="1150630" y="5659111"/>
            <a:ext cx="1379516" cy="35174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Data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2F60B-E2A5-0AA4-8518-01475515C8B0}"/>
              </a:ext>
            </a:extLst>
          </p:cNvPr>
          <p:cNvSpPr txBox="1"/>
          <p:nvPr/>
        </p:nvSpPr>
        <p:spPr>
          <a:xfrm>
            <a:off x="2530146" y="5651564"/>
            <a:ext cx="2134593" cy="374481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Open Standardization</a:t>
            </a:r>
          </a:p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Sensor/Spatial Data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4C2A4E-8232-890C-A120-9CAB15573915}"/>
              </a:ext>
            </a:extLst>
          </p:cNvPr>
          <p:cNvSpPr/>
          <p:nvPr/>
        </p:nvSpPr>
        <p:spPr>
          <a:xfrm>
            <a:off x="996069" y="5600663"/>
            <a:ext cx="3672506" cy="1050199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spc="-1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CCFA708-DAAF-9C99-C1D2-78F2E6F33BE6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flipH="1" flipV="1">
            <a:off x="4668575" y="6125763"/>
            <a:ext cx="795119" cy="610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2B2088-4E1D-CD51-B28C-3291581E3710}"/>
              </a:ext>
            </a:extLst>
          </p:cNvPr>
          <p:cNvSpPr txBox="1"/>
          <p:nvPr/>
        </p:nvSpPr>
        <p:spPr>
          <a:xfrm>
            <a:off x="4656373" y="6193688"/>
            <a:ext cx="858441" cy="485959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Sensor/</a:t>
            </a:r>
          </a:p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Spatial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998BB-579A-1272-F2CB-3074CFC8B33B}"/>
              </a:ext>
            </a:extLst>
          </p:cNvPr>
          <p:cNvSpPr txBox="1"/>
          <p:nvPr/>
        </p:nvSpPr>
        <p:spPr>
          <a:xfrm>
            <a:off x="9447430" y="5699759"/>
            <a:ext cx="1848178" cy="86758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Semantic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3D City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DB</a:t>
            </a:r>
          </a:p>
          <a:p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AIoT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Sensor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Meta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DB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Single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 Learning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Model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A8E9E3-B90E-2652-C7C9-8085813E1404}"/>
              </a:ext>
            </a:extLst>
          </p:cNvPr>
          <p:cNvSpPr txBox="1"/>
          <p:nvPr/>
        </p:nvSpPr>
        <p:spPr>
          <a:xfrm>
            <a:off x="9253374" y="5423332"/>
            <a:ext cx="2236293" cy="272841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Spatial/Sensor/Human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Data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67E50-7C43-922D-B157-2D18F66BA628}"/>
              </a:ext>
            </a:extLst>
          </p:cNvPr>
          <p:cNvSpPr txBox="1"/>
          <p:nvPr/>
        </p:nvSpPr>
        <p:spPr>
          <a:xfrm>
            <a:off x="4795951" y="4199461"/>
            <a:ext cx="1957315" cy="7073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BigData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Context Analysis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Context Broker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NGSI-LD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11C7B7-72A6-1285-214C-6BCF73D6B167}"/>
              </a:ext>
            </a:extLst>
          </p:cNvPr>
          <p:cNvSpPr txBox="1"/>
          <p:nvPr/>
        </p:nvSpPr>
        <p:spPr>
          <a:xfrm>
            <a:off x="3344207" y="4221185"/>
            <a:ext cx="1379492" cy="424634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Context Awareness Knowledge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EFC1A-45E6-1810-310C-B6F2F6E81C65}"/>
              </a:ext>
            </a:extLst>
          </p:cNvPr>
          <p:cNvSpPr txBox="1"/>
          <p:nvPr/>
        </p:nvSpPr>
        <p:spPr>
          <a:xfrm>
            <a:off x="4795950" y="3875962"/>
            <a:ext cx="4038531" cy="26700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4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Context Framework</a:t>
            </a:r>
            <a:endParaRPr kumimoji="1" lang="ko-KR" altLang="en-US" sz="1400" b="1" spc="-100" dirty="0">
              <a:ln>
                <a:solidFill>
                  <a:srgbClr val="CCCCCC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Monotype Sorts" pitchFamily="2" charset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A0C1DF-B930-9FA6-7713-FA948A42C551}"/>
              </a:ext>
            </a:extLst>
          </p:cNvPr>
          <p:cNvSpPr txBox="1"/>
          <p:nvPr/>
        </p:nvSpPr>
        <p:spPr>
          <a:xfrm>
            <a:off x="6877167" y="4207325"/>
            <a:ext cx="1957315" cy="69375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Sensor/3D Scene Graph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Graph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based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Streaming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LLM/LMM Model Inference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15304-4BD0-706D-BFE2-7A7EC6D68CCB}"/>
              </a:ext>
            </a:extLst>
          </p:cNvPr>
          <p:cNvSpPr txBox="1"/>
          <p:nvPr/>
        </p:nvSpPr>
        <p:spPr>
          <a:xfrm>
            <a:off x="3006774" y="5159490"/>
            <a:ext cx="3070581" cy="21931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Integrated Ontologies of Sensor &amp; 3D City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EAC4E4-5937-53DC-C20F-B01CE4C3FFBE}"/>
              </a:ext>
            </a:extLst>
          </p:cNvPr>
          <p:cNvSpPr txBox="1"/>
          <p:nvPr/>
        </p:nvSpPr>
        <p:spPr>
          <a:xfrm>
            <a:off x="9455296" y="3781690"/>
            <a:ext cx="1832446" cy="256750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Context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B2088F-D1BD-CCC0-2B37-B46C67455C6B}"/>
              </a:ext>
            </a:extLst>
          </p:cNvPr>
          <p:cNvSpPr txBox="1"/>
          <p:nvPr/>
        </p:nvSpPr>
        <p:spPr>
          <a:xfrm>
            <a:off x="9448433" y="4085622"/>
            <a:ext cx="1848178" cy="65638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GeoSPARQL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OWL, RDF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Scene Graph DB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Neo4J / RAG/TAG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E927FE-BB43-4202-D952-FD10EFB10327}"/>
              </a:ext>
            </a:extLst>
          </p:cNvPr>
          <p:cNvSpPr txBox="1"/>
          <p:nvPr/>
        </p:nvSpPr>
        <p:spPr>
          <a:xfrm>
            <a:off x="9091034" y="4789187"/>
            <a:ext cx="1093571" cy="581435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Semantic Sensor-Geospatial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354393A-509C-9D0B-E968-5202965A0F7A}"/>
              </a:ext>
            </a:extLst>
          </p:cNvPr>
          <p:cNvCxnSpPr>
            <a:cxnSpLocks/>
            <a:stCxn id="47" idx="2"/>
            <a:endCxn id="23" idx="0"/>
          </p:cNvCxnSpPr>
          <p:nvPr/>
        </p:nvCxnSpPr>
        <p:spPr>
          <a:xfrm flipH="1">
            <a:off x="10371521" y="4742005"/>
            <a:ext cx="1001" cy="68132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049A014-7CA6-8911-D822-9ECB328E85B0}"/>
              </a:ext>
            </a:extLst>
          </p:cNvPr>
          <p:cNvCxnSpPr>
            <a:cxnSpLocks/>
            <a:stCxn id="47" idx="1"/>
            <a:endCxn id="34" idx="3"/>
          </p:cNvCxnSpPr>
          <p:nvPr/>
        </p:nvCxnSpPr>
        <p:spPr>
          <a:xfrm flipH="1">
            <a:off x="8902356" y="4413814"/>
            <a:ext cx="546077" cy="16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D1E080C-434A-634A-C1B6-6E28934D6FDA}"/>
              </a:ext>
            </a:extLst>
          </p:cNvPr>
          <p:cNvSpPr txBox="1"/>
          <p:nvPr/>
        </p:nvSpPr>
        <p:spPr>
          <a:xfrm>
            <a:off x="3328884" y="2369289"/>
            <a:ext cx="1357304" cy="688285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Hierarchical semantic </a:t>
            </a:r>
            <a:r>
              <a:rPr kumimoji="1" lang="en-US" altLang="ko-KR" sz="13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realtime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AI prediction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9CE69D-635B-58CA-AB03-A7E02161A9B2}"/>
              </a:ext>
            </a:extLst>
          </p:cNvPr>
          <p:cNvSpPr txBox="1"/>
          <p:nvPr/>
        </p:nvSpPr>
        <p:spPr>
          <a:xfrm>
            <a:off x="4830994" y="1865199"/>
            <a:ext cx="4071361" cy="47111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4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Distributed Multiple AI Agents for Realtime Prediction</a:t>
            </a:r>
          </a:p>
          <a:p>
            <a:r>
              <a:rPr kumimoji="1" lang="en-US" altLang="ko-KR" sz="14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(Multi-Agent AI Orchestrator)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55EC042-A738-32BF-F3FD-14E02ACDCF37}"/>
              </a:ext>
            </a:extLst>
          </p:cNvPr>
          <p:cNvSpPr txBox="1"/>
          <p:nvPr/>
        </p:nvSpPr>
        <p:spPr>
          <a:xfrm>
            <a:off x="4830737" y="2395870"/>
            <a:ext cx="4028571" cy="3353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 Agents : Composite/Spatial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Inference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&amp; Human Agent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A5BB61D-1629-F185-E852-DA4C4D3BEAC2}"/>
              </a:ext>
            </a:extLst>
          </p:cNvPr>
          <p:cNvSpPr txBox="1"/>
          <p:nvPr/>
        </p:nvSpPr>
        <p:spPr>
          <a:xfrm>
            <a:off x="4830738" y="2784071"/>
            <a:ext cx="1932918" cy="4310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Context Aware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Complex Disaster Ontology Learning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DBF2F5-06BF-9111-D20D-F1B02E5F06D8}"/>
              </a:ext>
            </a:extLst>
          </p:cNvPr>
          <p:cNvSpPr txBox="1"/>
          <p:nvPr/>
        </p:nvSpPr>
        <p:spPr>
          <a:xfrm>
            <a:off x="6840043" y="2786750"/>
            <a:ext cx="2019266" cy="4606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Meta Knowledge</a:t>
            </a:r>
          </a:p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LAM &amp; LWM Model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F95DEFA-DC32-D9ED-D4F0-DB5B775D3767}"/>
              </a:ext>
            </a:extLst>
          </p:cNvPr>
          <p:cNvCxnSpPr>
            <a:cxnSpLocks/>
            <a:stCxn id="72" idx="2"/>
            <a:endCxn id="34" idx="0"/>
          </p:cNvCxnSpPr>
          <p:nvPr/>
        </p:nvCxnSpPr>
        <p:spPr>
          <a:xfrm>
            <a:off x="6077356" y="3306938"/>
            <a:ext cx="4986" cy="45034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A265FD8-5D1A-A7CE-4B74-A1DFAAA3EEEB}"/>
              </a:ext>
            </a:extLst>
          </p:cNvPr>
          <p:cNvSpPr txBox="1"/>
          <p:nvPr/>
        </p:nvSpPr>
        <p:spPr>
          <a:xfrm>
            <a:off x="6163151" y="3414036"/>
            <a:ext cx="2353319" cy="192799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Inference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/ Learning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9FC629-3AF3-5D09-75C3-AC9CCD9F631D}"/>
              </a:ext>
            </a:extLst>
          </p:cNvPr>
          <p:cNvSpPr txBox="1"/>
          <p:nvPr/>
        </p:nvSpPr>
        <p:spPr>
          <a:xfrm>
            <a:off x="9447433" y="1824355"/>
            <a:ext cx="1848176" cy="286728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Mult-Agent Inference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0ED58B-5DEF-9A27-B936-F2CD83FF9611}"/>
              </a:ext>
            </a:extLst>
          </p:cNvPr>
          <p:cNvSpPr txBox="1"/>
          <p:nvPr/>
        </p:nvSpPr>
        <p:spPr>
          <a:xfrm>
            <a:off x="9447430" y="2138051"/>
            <a:ext cx="1848178" cy="86758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Context Aware Inference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DB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Large Model (LCM/LAM/LWM)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3A70B-51AD-B5C2-E8B2-A059155053BD}"/>
              </a:ext>
            </a:extLst>
          </p:cNvPr>
          <p:cNvSpPr txBox="1"/>
          <p:nvPr/>
        </p:nvSpPr>
        <p:spPr>
          <a:xfrm>
            <a:off x="3340347" y="3861775"/>
            <a:ext cx="1379517" cy="351749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Knowledge Layer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CA300B-3666-5689-5D50-4B2B4A79D946}"/>
              </a:ext>
            </a:extLst>
          </p:cNvPr>
          <p:cNvSpPr txBox="1"/>
          <p:nvPr/>
        </p:nvSpPr>
        <p:spPr>
          <a:xfrm>
            <a:off x="3325355" y="1932373"/>
            <a:ext cx="1370175" cy="39104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Collaborative Layer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45EBB0C-2EB1-0C1C-F5E5-21F10AF061E7}"/>
              </a:ext>
            </a:extLst>
          </p:cNvPr>
          <p:cNvCxnSpPr>
            <a:cxnSpLocks/>
            <a:stCxn id="79" idx="1"/>
            <a:endCxn id="72" idx="3"/>
          </p:cNvCxnSpPr>
          <p:nvPr/>
        </p:nvCxnSpPr>
        <p:spPr>
          <a:xfrm flipH="1">
            <a:off x="8902355" y="2571845"/>
            <a:ext cx="545075" cy="980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CB3D13D-0434-2B1A-6A6E-A9E2FC66B5AE}"/>
              </a:ext>
            </a:extLst>
          </p:cNvPr>
          <p:cNvSpPr txBox="1"/>
          <p:nvPr/>
        </p:nvSpPr>
        <p:spPr>
          <a:xfrm>
            <a:off x="9091034" y="3226218"/>
            <a:ext cx="1182697" cy="426513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Spatial-Human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Composite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Task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6B5BF2F-2A7F-0C59-460E-6471C722573C}"/>
              </a:ext>
            </a:extLst>
          </p:cNvPr>
          <p:cNvCxnSpPr>
            <a:cxnSpLocks/>
            <a:stCxn id="79" idx="2"/>
            <a:endCxn id="40" idx="0"/>
          </p:cNvCxnSpPr>
          <p:nvPr/>
        </p:nvCxnSpPr>
        <p:spPr>
          <a:xfrm>
            <a:off x="10371519" y="3005639"/>
            <a:ext cx="0" cy="7760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A39B65B-2DB7-4536-ED09-A6F1E46BC20C}"/>
              </a:ext>
            </a:extLst>
          </p:cNvPr>
          <p:cNvSpPr txBox="1"/>
          <p:nvPr/>
        </p:nvSpPr>
        <p:spPr>
          <a:xfrm>
            <a:off x="2836005" y="6097835"/>
            <a:ext cx="1693269" cy="48837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Sensing (inference) Data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(OGC </a:t>
            </a:r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Sensorthings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API)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ABE6786-5ABA-FC35-ED35-A7F7B52B2556}"/>
              </a:ext>
            </a:extLst>
          </p:cNvPr>
          <p:cNvSpPr txBox="1"/>
          <p:nvPr/>
        </p:nvSpPr>
        <p:spPr>
          <a:xfrm>
            <a:off x="3325355" y="139179"/>
            <a:ext cx="1387866" cy="34892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Autonomous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Layer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4E2F4DE-03E8-08F4-1449-5438FEB1F6CC}"/>
              </a:ext>
            </a:extLst>
          </p:cNvPr>
          <p:cNvSpPr txBox="1"/>
          <p:nvPr/>
        </p:nvSpPr>
        <p:spPr>
          <a:xfrm>
            <a:off x="3335198" y="624810"/>
            <a:ext cx="1350992" cy="589706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 Disaster Management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0521EF2-79A4-875F-5A3F-C64262442DD8}"/>
              </a:ext>
            </a:extLst>
          </p:cNvPr>
          <p:cNvSpPr txBox="1"/>
          <p:nvPr/>
        </p:nvSpPr>
        <p:spPr>
          <a:xfrm>
            <a:off x="4809196" y="610921"/>
            <a:ext cx="1944071" cy="7126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Complex Disaster/Environment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Cognition, PPO/DPO/GRPO, 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Semantic Collaboration and Mutual Response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029DFD8-13A7-4600-63F1-18217EB048A8}"/>
              </a:ext>
            </a:extLst>
          </p:cNvPr>
          <p:cNvSpPr txBox="1"/>
          <p:nvPr/>
        </p:nvSpPr>
        <p:spPr>
          <a:xfrm>
            <a:off x="6840044" y="611076"/>
            <a:ext cx="1994438" cy="675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Synthetic Dataset Verification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Multi-Source Learning Model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Verification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138D0F3-E3DF-1B74-8B08-2266F4CFA263}"/>
              </a:ext>
            </a:extLst>
          </p:cNvPr>
          <p:cNvSpPr txBox="1"/>
          <p:nvPr/>
        </p:nvSpPr>
        <p:spPr>
          <a:xfrm>
            <a:off x="4830995" y="153304"/>
            <a:ext cx="3947287" cy="29464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4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 Collaborative Intelligence &amp; Verification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1D58FD9-2B0C-F7C7-F0E9-6C92F2067A8D}"/>
              </a:ext>
            </a:extLst>
          </p:cNvPr>
          <p:cNvCxnSpPr>
            <a:cxnSpLocks/>
            <a:stCxn id="111" idx="2"/>
            <a:endCxn id="72" idx="0"/>
          </p:cNvCxnSpPr>
          <p:nvPr/>
        </p:nvCxnSpPr>
        <p:spPr>
          <a:xfrm>
            <a:off x="6077356" y="1405913"/>
            <a:ext cx="0" cy="45044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3FCC3A9-4D86-C2F7-E0EE-832AC4687C72}"/>
              </a:ext>
            </a:extLst>
          </p:cNvPr>
          <p:cNvSpPr txBox="1"/>
          <p:nvPr/>
        </p:nvSpPr>
        <p:spPr>
          <a:xfrm>
            <a:off x="6077355" y="1456024"/>
            <a:ext cx="2948004" cy="30083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 Cognition, Verification, Evaluation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20A1D93-70E6-748E-DCA3-BF4AF184FBDE}"/>
              </a:ext>
            </a:extLst>
          </p:cNvPr>
          <p:cNvSpPr txBox="1"/>
          <p:nvPr/>
        </p:nvSpPr>
        <p:spPr>
          <a:xfrm>
            <a:off x="1082039" y="2694045"/>
            <a:ext cx="1617615" cy="9127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Hosting &amp; 3D Tiling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Realtime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Web Visualization</a:t>
            </a:r>
            <a:endParaRPr kumimoji="1" lang="ko-KR" altLang="en-US" sz="1200" b="1" spc="-100" dirty="0">
              <a:ln>
                <a:solidFill>
                  <a:srgbClr val="CCCCCC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Monotype Sorts" pitchFamily="2" charset="2"/>
            </a:endParaRP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Physical Engine based Simulation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FD73BC0-CA00-E798-1570-1EDE8D96474C}"/>
              </a:ext>
            </a:extLst>
          </p:cNvPr>
          <p:cNvSpPr txBox="1"/>
          <p:nvPr/>
        </p:nvSpPr>
        <p:spPr>
          <a:xfrm>
            <a:off x="1091415" y="1932373"/>
            <a:ext cx="1619935" cy="39746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Simulation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Generation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0DA4A27-5F26-28B4-7B5D-2DA44EBD5B09}"/>
              </a:ext>
            </a:extLst>
          </p:cNvPr>
          <p:cNvSpPr txBox="1"/>
          <p:nvPr/>
        </p:nvSpPr>
        <p:spPr>
          <a:xfrm>
            <a:off x="1098372" y="2428231"/>
            <a:ext cx="1606020" cy="195445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Simulation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AE6B4C5-2BD8-3AF4-9E38-0C84E291859B}"/>
              </a:ext>
            </a:extLst>
          </p:cNvPr>
          <p:cNvSpPr txBox="1"/>
          <p:nvPr/>
        </p:nvSpPr>
        <p:spPr>
          <a:xfrm>
            <a:off x="1079820" y="3651241"/>
            <a:ext cx="1617615" cy="624247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Gen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; Complex Multimodal data generation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C2927FA-3B6D-A250-B0AD-40E44880957B}"/>
              </a:ext>
            </a:extLst>
          </p:cNvPr>
          <p:cNvSpPr txBox="1"/>
          <p:nvPr/>
        </p:nvSpPr>
        <p:spPr>
          <a:xfrm>
            <a:off x="1082039" y="4364300"/>
            <a:ext cx="1617615" cy="5912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SLAM-BIM 3D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City Model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Synthetic Data Multimodal Dataset</a:t>
            </a: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12678EF6-0E97-837A-23B3-F8F0C81F603B}"/>
              </a:ext>
            </a:extLst>
          </p:cNvPr>
          <p:cNvCxnSpPr>
            <a:cxnSpLocks/>
          </p:cNvCxnSpPr>
          <p:nvPr/>
        </p:nvCxnSpPr>
        <p:spPr>
          <a:xfrm>
            <a:off x="1883641" y="5082792"/>
            <a:ext cx="4986" cy="54507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AF85830-4F70-D7EE-EAEF-E465F1C9C9B6}"/>
              </a:ext>
            </a:extLst>
          </p:cNvPr>
          <p:cNvCxnSpPr>
            <a:cxnSpLocks/>
            <a:stCxn id="21" idx="1"/>
            <a:endCxn id="8" idx="3"/>
          </p:cNvCxnSpPr>
          <p:nvPr/>
        </p:nvCxnSpPr>
        <p:spPr>
          <a:xfrm flipH="1" flipV="1">
            <a:off x="9175337" y="6131872"/>
            <a:ext cx="272093" cy="168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F5252BFF-483F-EC98-0051-66870EF57502}"/>
              </a:ext>
            </a:extLst>
          </p:cNvPr>
          <p:cNvSpPr txBox="1"/>
          <p:nvPr/>
        </p:nvSpPr>
        <p:spPr>
          <a:xfrm>
            <a:off x="9253374" y="116694"/>
            <a:ext cx="2236293" cy="215423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 Cognitive Response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B2F9725-A76C-4BA2-F7D3-1CBF96C5480E}"/>
              </a:ext>
            </a:extLst>
          </p:cNvPr>
          <p:cNvSpPr txBox="1"/>
          <p:nvPr/>
        </p:nvSpPr>
        <p:spPr>
          <a:xfrm>
            <a:off x="9439564" y="397475"/>
            <a:ext cx="1848178" cy="6435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MoE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RLHF/GRPO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 Verification System</a:t>
            </a: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0FB9E030-6721-E5BF-D57A-D4722043DA50}"/>
              </a:ext>
            </a:extLst>
          </p:cNvPr>
          <p:cNvCxnSpPr>
            <a:stCxn id="8" idx="0"/>
            <a:endCxn id="34" idx="2"/>
          </p:cNvCxnSpPr>
          <p:nvPr/>
        </p:nvCxnSpPr>
        <p:spPr>
          <a:xfrm rot="16200000" flipV="1">
            <a:off x="6435963" y="4717059"/>
            <a:ext cx="529933" cy="1237174"/>
          </a:xfrm>
          <a:prstGeom prst="bentConnector3">
            <a:avLst>
              <a:gd name="adj1" fmla="val 30391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CD3A2756-9B21-EF28-FE89-6EF77A9AF800}"/>
              </a:ext>
            </a:extLst>
          </p:cNvPr>
          <p:cNvCxnSpPr>
            <a:cxnSpLocks/>
            <a:stCxn id="17" idx="0"/>
            <a:endCxn id="34" idx="2"/>
          </p:cNvCxnSpPr>
          <p:nvPr/>
        </p:nvCxnSpPr>
        <p:spPr>
          <a:xfrm rot="5400000" flipH="1" flipV="1">
            <a:off x="4192340" y="3710661"/>
            <a:ext cx="529984" cy="3250020"/>
          </a:xfrm>
          <a:prstGeom prst="bentConnector3">
            <a:avLst>
              <a:gd name="adj1" fmla="val 28434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8534986-FC56-F65F-D5B9-1BBB47318420}"/>
              </a:ext>
            </a:extLst>
          </p:cNvPr>
          <p:cNvCxnSpPr>
            <a:cxnSpLocks/>
            <a:stCxn id="164" idx="1"/>
            <a:endCxn id="111" idx="3"/>
          </p:cNvCxnSpPr>
          <p:nvPr/>
        </p:nvCxnSpPr>
        <p:spPr>
          <a:xfrm flipH="1">
            <a:off x="8902355" y="719230"/>
            <a:ext cx="537209" cy="678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6964DB2-27C0-9899-E16F-C2CCC7DEDEAA}"/>
              </a:ext>
            </a:extLst>
          </p:cNvPr>
          <p:cNvCxnSpPr>
            <a:cxnSpLocks/>
            <a:stCxn id="164" idx="2"/>
            <a:endCxn id="78" idx="0"/>
          </p:cNvCxnSpPr>
          <p:nvPr/>
        </p:nvCxnSpPr>
        <p:spPr>
          <a:xfrm>
            <a:off x="10363653" y="1040984"/>
            <a:ext cx="7868" cy="78337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89C4A93A-6FA8-C9AB-B960-A7B4DD8C457C}"/>
              </a:ext>
            </a:extLst>
          </p:cNvPr>
          <p:cNvSpPr txBox="1"/>
          <p:nvPr/>
        </p:nvSpPr>
        <p:spPr>
          <a:xfrm>
            <a:off x="9000517" y="1168299"/>
            <a:ext cx="1248370" cy="372698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Collaborative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 Agent Learning</a:t>
            </a: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1E73606-5AB8-111A-B55B-1EAC64EADC4D}"/>
              </a:ext>
            </a:extLst>
          </p:cNvPr>
          <p:cNvCxnSpPr>
            <a:cxnSpLocks/>
          </p:cNvCxnSpPr>
          <p:nvPr/>
        </p:nvCxnSpPr>
        <p:spPr>
          <a:xfrm flipH="1">
            <a:off x="2819516" y="2581646"/>
            <a:ext cx="43284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3F6DD1BE-E097-5126-BBC2-4543DC781F9A}"/>
              </a:ext>
            </a:extLst>
          </p:cNvPr>
          <p:cNvCxnSpPr>
            <a:cxnSpLocks/>
            <a:stCxn id="135" idx="0"/>
            <a:endCxn id="111" idx="1"/>
          </p:cNvCxnSpPr>
          <p:nvPr/>
        </p:nvCxnSpPr>
        <p:spPr>
          <a:xfrm rot="5400000" flipH="1" flipV="1">
            <a:off x="2035023" y="595911"/>
            <a:ext cx="1087234" cy="1347432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76B97F14-B8C3-831D-B28E-768A9B5EBD23}"/>
              </a:ext>
            </a:extLst>
          </p:cNvPr>
          <p:cNvSpPr txBox="1"/>
          <p:nvPr/>
        </p:nvSpPr>
        <p:spPr>
          <a:xfrm>
            <a:off x="1919547" y="802482"/>
            <a:ext cx="1258598" cy="716696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Collaborative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Simulation &amp; Verification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87DD1-CF16-72B2-7740-861594C77E1C}"/>
              </a:ext>
            </a:extLst>
          </p:cNvPr>
          <p:cNvSpPr txBox="1"/>
          <p:nvPr/>
        </p:nvSpPr>
        <p:spPr>
          <a:xfrm>
            <a:off x="10498014" y="1153414"/>
            <a:ext cx="1041524" cy="603443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+ Knowledge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Combination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3255E-5096-0666-E919-6C9618B20479}"/>
              </a:ext>
            </a:extLst>
          </p:cNvPr>
          <p:cNvSpPr txBox="1"/>
          <p:nvPr/>
        </p:nvSpPr>
        <p:spPr>
          <a:xfrm>
            <a:off x="10498013" y="3130338"/>
            <a:ext cx="991653" cy="626941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Machine + Machine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Combination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FABD1-5E85-D135-F19A-96A4DB6C502C}"/>
              </a:ext>
            </a:extLst>
          </p:cNvPr>
          <p:cNvSpPr txBox="1"/>
          <p:nvPr/>
        </p:nvSpPr>
        <p:spPr>
          <a:xfrm>
            <a:off x="10435979" y="4760082"/>
            <a:ext cx="1217790" cy="610539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Sensor + Sensor / Spatial + Spatial Combination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2CB09F7-2BBB-AD1C-17C7-CC5A856A460D}"/>
              </a:ext>
            </a:extLst>
          </p:cNvPr>
          <p:cNvCxnSpPr>
            <a:cxnSpLocks/>
          </p:cNvCxnSpPr>
          <p:nvPr/>
        </p:nvCxnSpPr>
        <p:spPr>
          <a:xfrm flipH="1">
            <a:off x="2832322" y="4185544"/>
            <a:ext cx="43284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467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66B8D-9DCD-FF32-0976-DEC94939F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C4BC247C-5AB7-0F1E-E63F-B7AB4488C93C}"/>
              </a:ext>
            </a:extLst>
          </p:cNvPr>
          <p:cNvGrpSpPr/>
          <p:nvPr/>
        </p:nvGrpSpPr>
        <p:grpSpPr>
          <a:xfrm>
            <a:off x="615196" y="2623995"/>
            <a:ext cx="11040908" cy="3713508"/>
            <a:chOff x="2952750" y="1925768"/>
            <a:chExt cx="6286500" cy="2144582"/>
          </a:xfrm>
        </p:grpSpPr>
        <p:sp>
          <p:nvSpPr>
            <p:cNvPr id="222" name="Freeform 7">
              <a:extLst>
                <a:ext uri="{FF2B5EF4-FFF2-40B4-BE49-F238E27FC236}">
                  <a16:creationId xmlns:a16="http://schemas.microsoft.com/office/drawing/2014/main" id="{271B328A-27AD-D14E-5644-DB87E363A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8E9FA088-CE67-FA8E-AFFA-B49253BDF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1448DE31-CA67-0525-2652-DCFECDCD6ABA}"/>
              </a:ext>
            </a:extLst>
          </p:cNvPr>
          <p:cNvSpPr/>
          <p:nvPr/>
        </p:nvSpPr>
        <p:spPr>
          <a:xfrm>
            <a:off x="614763" y="2616496"/>
            <a:ext cx="11019697" cy="3694492"/>
          </a:xfrm>
          <a:prstGeom prst="roundRect">
            <a:avLst>
              <a:gd name="adj" fmla="val 36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156AB-A63C-A21F-5DFE-5B52F4789CCA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419501C-A955-5385-2AE8-E52F211F2E04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84343C2-A817-56E7-8E2C-6BD3D4047A9F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4D7BD6-9C32-66D9-DC10-65F39055522F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D00E14B-CF6E-C0A0-284C-5897D7890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6BFEF3-7B0B-9C4E-F51B-EB686F05F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A381C9-8C2F-BB36-2BEF-65168D87A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07A2F5-D243-7382-7E23-AE747F5D7505}"/>
              </a:ext>
            </a:extLst>
          </p:cNvPr>
          <p:cNvSpPr txBox="1"/>
          <p:nvPr/>
        </p:nvSpPr>
        <p:spPr>
          <a:xfrm>
            <a:off x="1349681" y="1371920"/>
            <a:ext cx="54005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최종목표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6789476-13B4-2BC8-9C38-0D619F687E1A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6E88A43F-7B68-7EC2-AD0F-60D776A0CC87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7E190D60-4582-BAAD-6983-C20B041031D0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A5D7502-FA0F-41E4-7923-AE5AFD335F94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2-2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87BC803-50E0-BACC-A388-370D2DA5C6FF}"/>
              </a:ext>
            </a:extLst>
          </p:cNvPr>
          <p:cNvGrpSpPr/>
          <p:nvPr/>
        </p:nvGrpSpPr>
        <p:grpSpPr>
          <a:xfrm>
            <a:off x="1225096" y="3262917"/>
            <a:ext cx="1892300" cy="2725832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390E6900-F79F-0D58-5607-DF20CCBAEA58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603F974A-F300-D87E-C8CB-E1CCF45BB370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3C73272-F123-781F-B81B-C003D983E4C4}"/>
              </a:ext>
            </a:extLst>
          </p:cNvPr>
          <p:cNvGrpSpPr/>
          <p:nvPr/>
        </p:nvGrpSpPr>
        <p:grpSpPr>
          <a:xfrm>
            <a:off x="1865216" y="2972405"/>
            <a:ext cx="1473200" cy="581025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1611FD8-306A-2F12-5300-8226FD4E8607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F3E87DC5-1980-ACE9-BA79-DEADF55960EF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F6A2F35-6E7C-6F59-AC64-FD147E9DABE6}"/>
              </a:ext>
            </a:extLst>
          </p:cNvPr>
          <p:cNvGrpSpPr/>
          <p:nvPr/>
        </p:nvGrpSpPr>
        <p:grpSpPr>
          <a:xfrm>
            <a:off x="3833240" y="3262915"/>
            <a:ext cx="1892300" cy="2725831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38BB4D86-2BFB-2B77-57B9-46CC7965A744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43A210D8-6FF3-A447-37B7-34CD210254C8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E093C3A-2A18-F5F9-2586-6F45FA57AFEF}"/>
              </a:ext>
            </a:extLst>
          </p:cNvPr>
          <p:cNvGrpSpPr/>
          <p:nvPr/>
        </p:nvGrpSpPr>
        <p:grpSpPr>
          <a:xfrm>
            <a:off x="4481668" y="2972402"/>
            <a:ext cx="1473200" cy="581025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5A4A0DD9-C928-8F0B-1470-A78373A85FAB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0AEB07A-3966-B944-E775-B7ADB09A7C22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C2124210-B447-88B5-A510-FF0DAD1BD76A}"/>
              </a:ext>
            </a:extLst>
          </p:cNvPr>
          <p:cNvSpPr txBox="1"/>
          <p:nvPr/>
        </p:nvSpPr>
        <p:spPr>
          <a:xfrm>
            <a:off x="1382110" y="5152871"/>
            <a:ext cx="676467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상시</a:t>
            </a:r>
            <a:endParaRPr kumimoji="0" lang="en-US" altLang="ko-KR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4B2C01E-279B-1541-87E6-57ACB4DEC184}"/>
              </a:ext>
            </a:extLst>
          </p:cNvPr>
          <p:cNvSpPr txBox="1"/>
          <p:nvPr/>
        </p:nvSpPr>
        <p:spPr>
          <a:xfrm>
            <a:off x="4053941" y="5188035"/>
            <a:ext cx="1197444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 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이내 감지</a:t>
            </a:r>
            <a:endParaRPr kumimoji="0" lang="en-US" altLang="ko-KR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3F3CDDC-5641-470D-C895-1FD038B0E81F}"/>
              </a:ext>
            </a:extLst>
          </p:cNvPr>
          <p:cNvSpPr txBox="1"/>
          <p:nvPr/>
        </p:nvSpPr>
        <p:spPr>
          <a:xfrm>
            <a:off x="1977731" y="3066516"/>
            <a:ext cx="108042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Digital Twin</a:t>
            </a:r>
          </a:p>
          <a:p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Simulation</a:t>
            </a:r>
            <a:endParaRPr lang="ko-KR" altLang="en-US" sz="1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1976286-9B48-2E25-0C2A-5612B97165FD}"/>
              </a:ext>
            </a:extLst>
          </p:cNvPr>
          <p:cNvSpPr txBox="1"/>
          <p:nvPr/>
        </p:nvSpPr>
        <p:spPr>
          <a:xfrm>
            <a:off x="4646797" y="3158848"/>
            <a:ext cx="11429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재난 발생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7E7C813-D964-A950-127D-84E843A4E297}"/>
              </a:ext>
            </a:extLst>
          </p:cNvPr>
          <p:cNvGrpSpPr/>
          <p:nvPr/>
        </p:nvGrpSpPr>
        <p:grpSpPr>
          <a:xfrm>
            <a:off x="6441384" y="3262917"/>
            <a:ext cx="1892300" cy="2725832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0EC36435-4303-1E2C-D5ED-4B22B03C004F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FC9E7886-2F72-A4EA-AADC-114AA765596C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D4B7B21-16B9-874F-02C6-A9EBB359ADD8}"/>
              </a:ext>
            </a:extLst>
          </p:cNvPr>
          <p:cNvGrpSpPr/>
          <p:nvPr/>
        </p:nvGrpSpPr>
        <p:grpSpPr>
          <a:xfrm>
            <a:off x="7080206" y="2972405"/>
            <a:ext cx="1473200" cy="581025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7FAE30B3-BAE7-5496-20E5-EA782DE11CB9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6CFCCE95-45C6-3954-6998-A3E38197171B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D4C5FBD-9190-37E6-AFCD-1A88C24A89A8}"/>
              </a:ext>
            </a:extLst>
          </p:cNvPr>
          <p:cNvGrpSpPr/>
          <p:nvPr/>
        </p:nvGrpSpPr>
        <p:grpSpPr>
          <a:xfrm>
            <a:off x="9049526" y="3262916"/>
            <a:ext cx="1892300" cy="2725831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6F3B2E2D-F95F-B188-F996-82BD9C906216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160657FD-3919-6688-9086-E4C8F633EE47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B81143E-7C2E-C4DC-C8E8-E2B236258F68}"/>
              </a:ext>
            </a:extLst>
          </p:cNvPr>
          <p:cNvGrpSpPr/>
          <p:nvPr/>
        </p:nvGrpSpPr>
        <p:grpSpPr>
          <a:xfrm>
            <a:off x="9696658" y="2972402"/>
            <a:ext cx="1473200" cy="581025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57A5751A-B8ED-3DD6-EAA1-2BB000EA959F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EF1A53A0-F6B3-56C9-983A-41B14C985EEC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8C1F77D-7EE4-A6B7-52B3-B487C110C10E}"/>
              </a:ext>
            </a:extLst>
          </p:cNvPr>
          <p:cNvSpPr txBox="1"/>
          <p:nvPr/>
        </p:nvSpPr>
        <p:spPr>
          <a:xfrm>
            <a:off x="7218889" y="3139807"/>
            <a:ext cx="11958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연속재난 예측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C314B01-33A8-59B5-1B1E-F5CB9389D61C}"/>
              </a:ext>
            </a:extLst>
          </p:cNvPr>
          <p:cNvSpPr txBox="1"/>
          <p:nvPr/>
        </p:nvSpPr>
        <p:spPr>
          <a:xfrm>
            <a:off x="10051745" y="3139804"/>
            <a:ext cx="7630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자율대응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63DD4CA-2506-976C-4169-FA5ECDCFB73B}"/>
              </a:ext>
            </a:extLst>
          </p:cNvPr>
          <p:cNvGrpSpPr/>
          <p:nvPr/>
        </p:nvGrpSpPr>
        <p:grpSpPr>
          <a:xfrm>
            <a:off x="3345605" y="4448744"/>
            <a:ext cx="259426" cy="354181"/>
            <a:chOff x="1683945" y="1869368"/>
            <a:chExt cx="259426" cy="35418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CCB786E-16AC-335A-0FA8-F6918CD7BAD3}"/>
                </a:ext>
              </a:extLst>
            </p:cNvPr>
            <p:cNvGrpSpPr/>
            <p:nvPr/>
          </p:nvGrpSpPr>
          <p:grpSpPr>
            <a:xfrm>
              <a:off x="16839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7B4D8BF7-F114-74A9-4C93-34449CF136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1E107BB4-45C1-07CA-1703-55858DD94D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3BD7127-4C24-384A-88E7-B121BCE3AFF5}"/>
                </a:ext>
              </a:extLst>
            </p:cNvPr>
            <p:cNvGrpSpPr/>
            <p:nvPr/>
          </p:nvGrpSpPr>
          <p:grpSpPr>
            <a:xfrm>
              <a:off x="17672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4E800C73-50E2-A0F6-5211-5D5C0EDE9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32A70A8D-FF59-2BE6-C1F5-F0D1A0E4A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FBFFCF6-3494-99BF-4BC2-EE84B054ACE8}"/>
              </a:ext>
            </a:extLst>
          </p:cNvPr>
          <p:cNvGrpSpPr/>
          <p:nvPr/>
        </p:nvGrpSpPr>
        <p:grpSpPr>
          <a:xfrm>
            <a:off x="5953749" y="4448744"/>
            <a:ext cx="259426" cy="354181"/>
            <a:chOff x="1683945" y="1869368"/>
            <a:chExt cx="259426" cy="35418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7570AEA5-B642-ACE3-C153-1C13A41072CF}"/>
                </a:ext>
              </a:extLst>
            </p:cNvPr>
            <p:cNvGrpSpPr/>
            <p:nvPr/>
          </p:nvGrpSpPr>
          <p:grpSpPr>
            <a:xfrm>
              <a:off x="16839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1AF5704C-2EEF-1A0D-AFF6-6C5D85C4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0D6E6B0F-786E-65D5-0F40-2DA8CD1881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C2E1795-A562-3B2E-E4A5-A42D968325E9}"/>
                </a:ext>
              </a:extLst>
            </p:cNvPr>
            <p:cNvGrpSpPr/>
            <p:nvPr/>
          </p:nvGrpSpPr>
          <p:grpSpPr>
            <a:xfrm>
              <a:off x="17672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06368B38-B008-048B-AC2F-6E3291786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DDBF2733-5B75-E113-23CE-0FDC8C2EA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E1805B8-1198-4946-CAA2-5F5A76F52B98}"/>
              </a:ext>
            </a:extLst>
          </p:cNvPr>
          <p:cNvGrpSpPr/>
          <p:nvPr/>
        </p:nvGrpSpPr>
        <p:grpSpPr>
          <a:xfrm>
            <a:off x="8561893" y="4448744"/>
            <a:ext cx="259426" cy="354181"/>
            <a:chOff x="1683945" y="1869368"/>
            <a:chExt cx="259426" cy="35418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ABB8F97-7FBF-63BC-DD60-A66C4BDF2BA0}"/>
                </a:ext>
              </a:extLst>
            </p:cNvPr>
            <p:cNvGrpSpPr/>
            <p:nvPr/>
          </p:nvGrpSpPr>
          <p:grpSpPr>
            <a:xfrm>
              <a:off x="16839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F23F1EF0-5CBD-5D4A-AE9C-6F97744B16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63A549C6-31E4-FB7B-4085-91AB1BA649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1AB0A45E-4211-AF54-6FD8-38271521AA6D}"/>
                </a:ext>
              </a:extLst>
            </p:cNvPr>
            <p:cNvGrpSpPr/>
            <p:nvPr/>
          </p:nvGrpSpPr>
          <p:grpSpPr>
            <a:xfrm>
              <a:off x="17672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69280846-E42B-AE49-A09C-272098A963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95A55B1D-1593-8902-B1DB-B9DB7D7541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8910D781-7B10-F895-63C1-29077A4D9BAC}"/>
              </a:ext>
            </a:extLst>
          </p:cNvPr>
          <p:cNvSpPr txBox="1"/>
          <p:nvPr/>
        </p:nvSpPr>
        <p:spPr>
          <a:xfrm>
            <a:off x="1449369" y="4079913"/>
            <a:ext cx="1321188" cy="868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상시 가상 시뮬레이션</a:t>
            </a:r>
            <a:endParaRPr kumimoji="0" lang="en-US" altLang="ko-KR" sz="12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융복합 데이터 생성</a:t>
            </a:r>
            <a:endParaRPr kumimoji="0" lang="en-US" altLang="ko-KR" sz="12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지식화</a:t>
            </a:r>
            <a:r>
              <a:rPr kumimoji="0" lang="en-US" altLang="ko-KR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/AI 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추론 학습</a:t>
            </a:r>
            <a:endParaRPr kumimoji="0" lang="en-US" altLang="ko-KR" sz="12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자율대응 검증</a:t>
            </a:r>
            <a:endParaRPr kumimoji="0" lang="en-US" altLang="ko-KR" sz="12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7E7023C-5FDF-727A-E478-DC984798A54A}"/>
              </a:ext>
            </a:extLst>
          </p:cNvPr>
          <p:cNvGrpSpPr/>
          <p:nvPr/>
        </p:nvGrpSpPr>
        <p:grpSpPr>
          <a:xfrm flipH="1">
            <a:off x="586150" y="1967368"/>
            <a:ext cx="11019701" cy="473977"/>
            <a:chOff x="8035713" y="2271504"/>
            <a:chExt cx="2837870" cy="965118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536D16EF-48B4-8DEF-6FDA-6D5839A7DD56}"/>
                </a:ext>
              </a:extLst>
            </p:cNvPr>
            <p:cNvSpPr/>
            <p:nvPr/>
          </p:nvSpPr>
          <p:spPr>
            <a:xfrm>
              <a:off x="8035713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A83E13EE-A28A-610E-2317-3C780FD4583C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6" name="그래픽 15" descr="돋보기 단색으로 채워진">
            <a:extLst>
              <a:ext uri="{FF2B5EF4-FFF2-40B4-BE49-F238E27FC236}">
                <a16:creationId xmlns:a16="http://schemas.microsoft.com/office/drawing/2014/main" id="{564FACB5-A0CB-C1F5-DD07-1112F46FA450}"/>
              </a:ext>
            </a:extLst>
          </p:cNvPr>
          <p:cNvSpPr/>
          <p:nvPr/>
        </p:nvSpPr>
        <p:spPr>
          <a:xfrm>
            <a:off x="11071887" y="2092081"/>
            <a:ext cx="317377" cy="317627"/>
          </a:xfrm>
          <a:custGeom>
            <a:avLst/>
            <a:gdLst>
              <a:gd name="connsiteX0" fmla="*/ 309184 w 317377"/>
              <a:gd name="connsiteY0" fmla="*/ 269380 h 317627"/>
              <a:gd name="connsiteX1" fmla="*/ 258927 w 317377"/>
              <a:gd name="connsiteY1" fmla="*/ 219123 h 317627"/>
              <a:gd name="connsiteX2" fmla="*/ 233999 w 317377"/>
              <a:gd name="connsiteY2" fmla="*/ 211484 h 317627"/>
              <a:gd name="connsiteX3" fmla="*/ 216309 w 317377"/>
              <a:gd name="connsiteY3" fmla="*/ 193793 h 317627"/>
              <a:gd name="connsiteX4" fmla="*/ 241236 w 317377"/>
              <a:gd name="connsiteY4" fmla="*/ 120618 h 317627"/>
              <a:gd name="connsiteX5" fmla="*/ 120618 w 317377"/>
              <a:gd name="connsiteY5" fmla="*/ 0 h 317627"/>
              <a:gd name="connsiteX6" fmla="*/ 0 w 317377"/>
              <a:gd name="connsiteY6" fmla="*/ 120618 h 317627"/>
              <a:gd name="connsiteX7" fmla="*/ 120618 w 317377"/>
              <a:gd name="connsiteY7" fmla="*/ 241236 h 317627"/>
              <a:gd name="connsiteX8" fmla="*/ 193793 w 317377"/>
              <a:gd name="connsiteY8" fmla="*/ 216309 h 317627"/>
              <a:gd name="connsiteX9" fmla="*/ 211484 w 317377"/>
              <a:gd name="connsiteY9" fmla="*/ 233999 h 317627"/>
              <a:gd name="connsiteX10" fmla="*/ 219123 w 317377"/>
              <a:gd name="connsiteY10" fmla="*/ 258927 h 317627"/>
              <a:gd name="connsiteX11" fmla="*/ 269380 w 317377"/>
              <a:gd name="connsiteY11" fmla="*/ 309184 h 317627"/>
              <a:gd name="connsiteX12" fmla="*/ 289484 w 317377"/>
              <a:gd name="connsiteY12" fmla="*/ 317628 h 317627"/>
              <a:gd name="connsiteX13" fmla="*/ 309587 w 317377"/>
              <a:gd name="connsiteY13" fmla="*/ 309184 h 317627"/>
              <a:gd name="connsiteX14" fmla="*/ 309184 w 317377"/>
              <a:gd name="connsiteY14" fmla="*/ 269380 h 317627"/>
              <a:gd name="connsiteX15" fmla="*/ 120216 w 317377"/>
              <a:gd name="connsiteY15" fmla="*/ 216711 h 317627"/>
              <a:gd name="connsiteX16" fmla="*/ 23722 w 317377"/>
              <a:gd name="connsiteY16" fmla="*/ 120216 h 317627"/>
              <a:gd name="connsiteX17" fmla="*/ 120216 w 317377"/>
              <a:gd name="connsiteY17" fmla="*/ 23722 h 317627"/>
              <a:gd name="connsiteX18" fmla="*/ 216711 w 317377"/>
              <a:gd name="connsiteY18" fmla="*/ 120216 h 317627"/>
              <a:gd name="connsiteX19" fmla="*/ 120216 w 317377"/>
              <a:gd name="connsiteY19" fmla="*/ 216711 h 31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7377" h="317627">
                <a:moveTo>
                  <a:pt x="309184" y="269380"/>
                </a:moveTo>
                <a:lnTo>
                  <a:pt x="258927" y="219123"/>
                </a:lnTo>
                <a:cubicBezTo>
                  <a:pt x="252092" y="212288"/>
                  <a:pt x="242844" y="209876"/>
                  <a:pt x="233999" y="211484"/>
                </a:cubicBezTo>
                <a:lnTo>
                  <a:pt x="216309" y="193793"/>
                </a:lnTo>
                <a:cubicBezTo>
                  <a:pt x="231989" y="173690"/>
                  <a:pt x="241236" y="147958"/>
                  <a:pt x="241236" y="120618"/>
                </a:cubicBezTo>
                <a:cubicBezTo>
                  <a:pt x="241236" y="54278"/>
                  <a:pt x="186958" y="0"/>
                  <a:pt x="120618" y="0"/>
                </a:cubicBezTo>
                <a:cubicBezTo>
                  <a:pt x="54278" y="0"/>
                  <a:pt x="0" y="54278"/>
                  <a:pt x="0" y="120618"/>
                </a:cubicBezTo>
                <a:cubicBezTo>
                  <a:pt x="0" y="186958"/>
                  <a:pt x="54278" y="241236"/>
                  <a:pt x="120618" y="241236"/>
                </a:cubicBezTo>
                <a:cubicBezTo>
                  <a:pt x="147958" y="241236"/>
                  <a:pt x="173288" y="231989"/>
                  <a:pt x="193793" y="216309"/>
                </a:cubicBezTo>
                <a:lnTo>
                  <a:pt x="211484" y="233999"/>
                </a:lnTo>
                <a:cubicBezTo>
                  <a:pt x="209876" y="242844"/>
                  <a:pt x="212288" y="252092"/>
                  <a:pt x="219123" y="258927"/>
                </a:cubicBezTo>
                <a:lnTo>
                  <a:pt x="269380" y="309184"/>
                </a:lnTo>
                <a:cubicBezTo>
                  <a:pt x="275009" y="314813"/>
                  <a:pt x="282246" y="317628"/>
                  <a:pt x="289484" y="317628"/>
                </a:cubicBezTo>
                <a:cubicBezTo>
                  <a:pt x="296721" y="317628"/>
                  <a:pt x="303958" y="314813"/>
                  <a:pt x="309587" y="309184"/>
                </a:cubicBezTo>
                <a:cubicBezTo>
                  <a:pt x="320040" y="297927"/>
                  <a:pt x="320040" y="280236"/>
                  <a:pt x="309184" y="269380"/>
                </a:cubicBezTo>
                <a:close/>
                <a:moveTo>
                  <a:pt x="120216" y="216711"/>
                </a:moveTo>
                <a:cubicBezTo>
                  <a:pt x="67144" y="216711"/>
                  <a:pt x="23722" y="173288"/>
                  <a:pt x="23722" y="120216"/>
                </a:cubicBezTo>
                <a:cubicBezTo>
                  <a:pt x="23722" y="67144"/>
                  <a:pt x="67144" y="23722"/>
                  <a:pt x="120216" y="23722"/>
                </a:cubicBezTo>
                <a:cubicBezTo>
                  <a:pt x="173288" y="23722"/>
                  <a:pt x="216711" y="67144"/>
                  <a:pt x="216711" y="120216"/>
                </a:cubicBezTo>
                <a:cubicBezTo>
                  <a:pt x="216711" y="173288"/>
                  <a:pt x="173288" y="216711"/>
                  <a:pt x="120216" y="216711"/>
                </a:cubicBezTo>
                <a:close/>
              </a:path>
            </a:pathLst>
          </a:custGeom>
          <a:gradFill>
            <a:gsLst>
              <a:gs pos="100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0" scaled="0"/>
          </a:gra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BBE3129-3DF7-8A0C-FC6B-DE0F9F3AE686}"/>
              </a:ext>
            </a:extLst>
          </p:cNvPr>
          <p:cNvSpPr txBox="1"/>
          <p:nvPr/>
        </p:nvSpPr>
        <p:spPr>
          <a:xfrm>
            <a:off x="2987614" y="2080144"/>
            <a:ext cx="46051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20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디지털 트윈 플랫폼 </a:t>
            </a:r>
            <a:endParaRPr kumimoji="0" lang="en-US" altLang="ko-KR" sz="16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08" name="자유형: 도형 207">
            <a:extLst>
              <a:ext uri="{FF2B5EF4-FFF2-40B4-BE49-F238E27FC236}">
                <a16:creationId xmlns:a16="http://schemas.microsoft.com/office/drawing/2014/main" id="{BE773A59-9DAF-1F2D-7FD2-0FD24A7CABAB}"/>
              </a:ext>
            </a:extLst>
          </p:cNvPr>
          <p:cNvSpPr/>
          <p:nvPr/>
        </p:nvSpPr>
        <p:spPr>
          <a:xfrm>
            <a:off x="586148" y="1967368"/>
            <a:ext cx="1726443" cy="473977"/>
          </a:xfrm>
          <a:custGeom>
            <a:avLst/>
            <a:gdLst>
              <a:gd name="connsiteX0" fmla="*/ 46587 w 1726443"/>
              <a:gd name="connsiteY0" fmla="*/ 0 h 473977"/>
              <a:gd name="connsiteX1" fmla="*/ 1726443 w 1726443"/>
              <a:gd name="connsiteY1" fmla="*/ 0 h 473977"/>
              <a:gd name="connsiteX2" fmla="*/ 1726443 w 1726443"/>
              <a:gd name="connsiteY2" fmla="*/ 473977 h 473977"/>
              <a:gd name="connsiteX3" fmla="*/ 46587 w 1726443"/>
              <a:gd name="connsiteY3" fmla="*/ 473977 h 473977"/>
              <a:gd name="connsiteX4" fmla="*/ 0 w 1726443"/>
              <a:gd name="connsiteY4" fmla="*/ 427390 h 473977"/>
              <a:gd name="connsiteX5" fmla="*/ 0 w 1726443"/>
              <a:gd name="connsiteY5" fmla="*/ 46587 h 473977"/>
              <a:gd name="connsiteX6" fmla="*/ 46587 w 1726443"/>
              <a:gd name="connsiteY6" fmla="*/ 0 h 47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6443" h="473977">
                <a:moveTo>
                  <a:pt x="46587" y="0"/>
                </a:moveTo>
                <a:lnTo>
                  <a:pt x="1726443" y="0"/>
                </a:lnTo>
                <a:lnTo>
                  <a:pt x="1726443" y="473977"/>
                </a:lnTo>
                <a:lnTo>
                  <a:pt x="46587" y="473977"/>
                </a:lnTo>
                <a:cubicBezTo>
                  <a:pt x="20858" y="473977"/>
                  <a:pt x="0" y="453119"/>
                  <a:pt x="0" y="427390"/>
                </a:cubicBezTo>
                <a:lnTo>
                  <a:pt x="0" y="46587"/>
                </a:lnTo>
                <a:cubicBezTo>
                  <a:pt x="0" y="20858"/>
                  <a:pt x="20858" y="0"/>
                  <a:pt x="46587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E05511A-C6D4-693D-87B3-D48C21DB4ECB}"/>
              </a:ext>
            </a:extLst>
          </p:cNvPr>
          <p:cNvSpPr txBox="1"/>
          <p:nvPr/>
        </p:nvSpPr>
        <p:spPr>
          <a:xfrm>
            <a:off x="935775" y="2081246"/>
            <a:ext cx="1082487" cy="2451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대응전략</a:t>
            </a:r>
            <a:endParaRPr kumimoji="0" lang="en-US" altLang="ko-KR" sz="1600" b="0" i="0" u="none" strike="noStrike" kern="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A22F344-088E-07B8-9264-B1CACB01403B}"/>
              </a:ext>
            </a:extLst>
          </p:cNvPr>
          <p:cNvSpPr txBox="1"/>
          <p:nvPr/>
        </p:nvSpPr>
        <p:spPr>
          <a:xfrm>
            <a:off x="3943052" y="3724209"/>
            <a:ext cx="146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지하철 화재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F1A02A-4AA0-D218-58B2-2CCDB25DCB25}"/>
              </a:ext>
            </a:extLst>
          </p:cNvPr>
          <p:cNvSpPr txBox="1"/>
          <p:nvPr/>
        </p:nvSpPr>
        <p:spPr>
          <a:xfrm>
            <a:off x="6571587" y="3696135"/>
            <a:ext cx="146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화재</a:t>
            </a: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붕괴</a:t>
            </a: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폭발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0EC0263-9F45-4776-C730-D374BEDFFF54}"/>
              </a:ext>
            </a:extLst>
          </p:cNvPr>
          <p:cNvSpPr txBox="1"/>
          <p:nvPr/>
        </p:nvSpPr>
        <p:spPr>
          <a:xfrm>
            <a:off x="9252867" y="3720832"/>
            <a:ext cx="146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초기대응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26C6A10-7803-E49B-EEFB-3BCBA860637A}"/>
              </a:ext>
            </a:extLst>
          </p:cNvPr>
          <p:cNvSpPr txBox="1"/>
          <p:nvPr/>
        </p:nvSpPr>
        <p:spPr>
          <a:xfrm>
            <a:off x="1382110" y="3709795"/>
            <a:ext cx="146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재난 발생 전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89F3293-2413-0EB3-5D7D-6A96EB6D0977}"/>
              </a:ext>
            </a:extLst>
          </p:cNvPr>
          <p:cNvSpPr txBox="1"/>
          <p:nvPr/>
        </p:nvSpPr>
        <p:spPr>
          <a:xfrm>
            <a:off x="4049939" y="4126661"/>
            <a:ext cx="1321188" cy="868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화재 </a:t>
            </a:r>
            <a:r>
              <a:rPr kumimoji="0" lang="en-US" altLang="ko-KR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AIoT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센서</a:t>
            </a:r>
            <a:endParaRPr kumimoji="0" lang="en-US" altLang="ko-KR" sz="12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복합</a:t>
            </a:r>
            <a:r>
              <a:rPr kumimoji="0" lang="en-US" altLang="ko-KR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AIoT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센서</a:t>
            </a:r>
            <a:endParaRPr kumimoji="0" lang="en-US" altLang="ko-KR" sz="12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공간 메타분석</a:t>
            </a:r>
            <a:endParaRPr lang="en-US" altLang="ko-KR" sz="1200" kern="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(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건물</a:t>
            </a:r>
            <a:r>
              <a:rPr kumimoji="0" lang="en-US" altLang="ko-KR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도로</a:t>
            </a:r>
            <a:r>
              <a:rPr kumimoji="0" lang="en-US" altLang="ko-KR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지하철 등</a:t>
            </a:r>
            <a:r>
              <a:rPr kumimoji="0" lang="en-US" altLang="ko-KR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8CE6BCB-35A4-BD80-29C3-2AB024613797}"/>
              </a:ext>
            </a:extLst>
          </p:cNvPr>
          <p:cNvSpPr txBox="1"/>
          <p:nvPr/>
        </p:nvSpPr>
        <p:spPr>
          <a:xfrm>
            <a:off x="6646059" y="4078346"/>
            <a:ext cx="1321188" cy="1311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1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Knowledge</a:t>
            </a:r>
            <a:r>
              <a:rPr kumimoji="0" lang="ko-KR" altLang="en-US" sz="1200" b="1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200" b="1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Layer</a:t>
            </a:r>
          </a:p>
          <a:p>
            <a:pPr latinLnBrk="0">
              <a:lnSpc>
                <a:spcPct val="120000"/>
              </a:lnSpc>
            </a:pP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재난별</a:t>
            </a:r>
            <a:r>
              <a:rPr kumimoji="0" lang="en-US" altLang="ko-KR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공간별</a:t>
            </a:r>
            <a:r>
              <a:rPr lang="en-US" altLang="ko-KR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휴먼</a:t>
            </a:r>
            <a:r>
              <a:rPr lang="en-US" altLang="ko-KR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상황지식 결합</a:t>
            </a:r>
            <a:endParaRPr kumimoji="0" lang="en-US" altLang="ko-KR" sz="12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FF0000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b="1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1200" b="1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추론 </a:t>
            </a:r>
            <a:r>
              <a:rPr lang="en-US" altLang="ko-KR" sz="1200" b="1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Layer</a:t>
            </a:r>
          </a:p>
          <a:p>
            <a:pPr latinLnBrk="0">
              <a:lnSpc>
                <a:spcPct val="120000"/>
              </a:lnSpc>
            </a:pP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복합재난예측</a:t>
            </a:r>
            <a:endParaRPr kumimoji="0" lang="en-US" altLang="ko-KR" sz="12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1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53CCF1B-D053-D3FF-63F3-38F1686D8B2E}"/>
              </a:ext>
            </a:extLst>
          </p:cNvPr>
          <p:cNvSpPr txBox="1"/>
          <p:nvPr/>
        </p:nvSpPr>
        <p:spPr>
          <a:xfrm>
            <a:off x="9268774" y="4033006"/>
            <a:ext cx="1698130" cy="1311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자율대응 </a:t>
            </a:r>
            <a:r>
              <a:rPr lang="en-US" altLang="ko-KR" sz="1200" b="1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Layer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endParaRPr kumimoji="0" lang="en-US" altLang="ko-KR" sz="12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전문가 수준 대응정책 제시</a:t>
            </a:r>
            <a:endParaRPr kumimoji="0" lang="en-US" altLang="ko-KR" sz="12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FF0000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시맨틱 기반 협업</a:t>
            </a:r>
            <a:endParaRPr lang="en-US" altLang="ko-KR" sz="1200" kern="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상호대응책 및 대비경로 </a:t>
            </a:r>
            <a:r>
              <a:rPr lang="en-US" altLang="ko-KR" sz="12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kumimoji="0" lang="ko-KR" altLang="en-US" sz="12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협력기관별 상호 대응</a:t>
            </a:r>
            <a:endParaRPr kumimoji="0" lang="en-US" altLang="ko-KR" sz="12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FF0000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1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BFD4B5-1B9C-87CA-3C61-F584812DBC8A}"/>
              </a:ext>
            </a:extLst>
          </p:cNvPr>
          <p:cNvSpPr txBox="1"/>
          <p:nvPr/>
        </p:nvSpPr>
        <p:spPr>
          <a:xfrm>
            <a:off x="6600605" y="5207909"/>
            <a:ext cx="1728037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 </a:t>
            </a:r>
            <a:r>
              <a:rPr kumimoji="0" lang="ko-KR" altLang="en-US" sz="105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복합재난 예측</a:t>
            </a:r>
            <a:endParaRPr kumimoji="0" lang="en-US" altLang="ko-KR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9A9C85C-5E15-6917-74CA-5EE5399BD990}"/>
              </a:ext>
            </a:extLst>
          </p:cNvPr>
          <p:cNvSpPr txBox="1"/>
          <p:nvPr/>
        </p:nvSpPr>
        <p:spPr>
          <a:xfrm>
            <a:off x="9187726" y="5230643"/>
            <a:ext cx="135614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15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 </a:t>
            </a:r>
            <a:r>
              <a:rPr kumimoji="0" lang="ko-KR" altLang="en-US" sz="105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대응 완료</a:t>
            </a:r>
            <a:endParaRPr kumimoji="0" lang="en-US" altLang="ko-KR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A1BBA8FA-2688-81E9-B589-B91869B7C69F}"/>
              </a:ext>
            </a:extLst>
          </p:cNvPr>
          <p:cNvSpPr txBox="1"/>
          <p:nvPr/>
        </p:nvSpPr>
        <p:spPr>
          <a:xfrm>
            <a:off x="741484" y="2738911"/>
            <a:ext cx="8434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Digital </a:t>
            </a:r>
          </a:p>
          <a:p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Twin</a:t>
            </a:r>
            <a:endParaRPr lang="ko-KR" altLang="en-US" sz="1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157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57708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단계별 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42694" y="2118654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1659931" y="2415752"/>
            <a:ext cx="8576066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1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단계 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(1~2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년차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) : Knowledge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기반 복합재난 참조 모델링 및 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JAVIS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프로토타입 개발 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551309"/>
            <a:ext cx="2212136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융합 데이터 모델링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994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[Data Layer]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센서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3D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도시정보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공공정보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이력정보 등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재난유형별 데이터 모델링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멀티소스 융합데이터 참조모델 학습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atinLnBrk="0">
              <a:lnSpc>
                <a:spcPct val="120000"/>
              </a:lnSpc>
            </a:pP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[Knowledge Context Layer]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온톨로지 기반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Plug-In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형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변환기 개발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및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그래프 기반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실시간 데이터 처리 모델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209028" y="3320278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성과물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8653855" y="3529401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163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794332" y="4082224"/>
            <a:ext cx="2269207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디지털트윈 기반 복합재난 융합 데이터 참조 모델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Knowledge </a:t>
            </a:r>
            <a:r>
              <a:rPr lang="ko-KR" altLang="en-US" sz="14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멀티소스 복합재난 데이터셋 </a:t>
            </a: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68943-1EB2-A8B3-1EE7-A82E5D95E456}"/>
              </a:ext>
            </a:extLst>
          </p:cNvPr>
          <p:cNvSpPr txBox="1"/>
          <p:nvPr/>
        </p:nvSpPr>
        <p:spPr>
          <a:xfrm>
            <a:off x="4402103" y="3648158"/>
            <a:ext cx="3953682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재난 상호 연계성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시맨틱 공간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센서 기반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6EE5DA-4125-7095-4EB0-5742861967A0}"/>
              </a:ext>
            </a:extLst>
          </p:cNvPr>
          <p:cNvGrpSpPr/>
          <p:nvPr/>
        </p:nvGrpSpPr>
        <p:grpSpPr>
          <a:xfrm>
            <a:off x="974877" y="3470741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15" name="자유형: 도형 46">
              <a:extLst>
                <a:ext uri="{FF2B5EF4-FFF2-40B4-BE49-F238E27FC236}">
                  <a16:creationId xmlns:a16="http://schemas.microsoft.com/office/drawing/2014/main" id="{DE9A31CF-2A7E-B9B9-8179-35EBD308333B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자유형: 도형 47">
              <a:extLst>
                <a:ext uri="{FF2B5EF4-FFF2-40B4-BE49-F238E27FC236}">
                  <a16:creationId xmlns:a16="http://schemas.microsoft.com/office/drawing/2014/main" id="{4618EE3C-7F4E-A7BD-5D79-D53938EDB327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자유형: 도형 48">
              <a:extLst>
                <a:ext uri="{FF2B5EF4-FFF2-40B4-BE49-F238E27FC236}">
                  <a16:creationId xmlns:a16="http://schemas.microsoft.com/office/drawing/2014/main" id="{FB9D522A-34C4-AD0F-DB11-86BA5CA9E05D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3639D-AAE8-2882-E98E-64993CBA96DC}"/>
              </a:ext>
            </a:extLst>
          </p:cNvPr>
          <p:cNvSpPr/>
          <p:nvPr/>
        </p:nvSpPr>
        <p:spPr>
          <a:xfrm>
            <a:off x="4999052" y="4050215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공간</a:t>
            </a:r>
            <a:r>
              <a:rPr lang="en-US" altLang="ko-KR" sz="11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센서 데이터 모델링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3EA97-B090-D8C9-D473-B3566156C7B2}"/>
              </a:ext>
            </a:extLst>
          </p:cNvPr>
          <p:cNvSpPr/>
          <p:nvPr/>
        </p:nvSpPr>
        <p:spPr>
          <a:xfrm>
            <a:off x="4571590" y="4805576"/>
            <a:ext cx="1152372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CityGML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47F127-EF84-405E-8025-4730BE890DA8}"/>
              </a:ext>
            </a:extLst>
          </p:cNvPr>
          <p:cNvSpPr/>
          <p:nvPr/>
        </p:nvSpPr>
        <p:spPr>
          <a:xfrm>
            <a:off x="5794868" y="4806736"/>
            <a:ext cx="1152372" cy="324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Sensorthing</a:t>
            </a: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 API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197DEE-9025-8B16-5E6C-48E9AB61F7FF}"/>
              </a:ext>
            </a:extLst>
          </p:cNvPr>
          <p:cNvSpPr/>
          <p:nvPr/>
        </p:nvSpPr>
        <p:spPr>
          <a:xfrm>
            <a:off x="5802522" y="4405263"/>
            <a:ext cx="1152371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멀티모달 생성모델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(NIM, NeMO)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1F4AF3-5EB5-F047-52E3-EED29344BDA4}"/>
              </a:ext>
            </a:extLst>
          </p:cNvPr>
          <p:cNvSpPr/>
          <p:nvPr/>
        </p:nvSpPr>
        <p:spPr>
          <a:xfrm>
            <a:off x="7018146" y="4805576"/>
            <a:ext cx="1152372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재난 유형별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메타 정의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158A8A-04D3-C3C0-47B2-A0B062F8FD31}"/>
              </a:ext>
            </a:extLst>
          </p:cNvPr>
          <p:cNvSpPr/>
          <p:nvPr/>
        </p:nvSpPr>
        <p:spPr>
          <a:xfrm>
            <a:off x="4569106" y="4410125"/>
            <a:ext cx="1152372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공간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-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센서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유형별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AI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모델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5EB64E-7E93-4713-FF3F-5C0EE8E7F8B1}"/>
              </a:ext>
            </a:extLst>
          </p:cNvPr>
          <p:cNvSpPr/>
          <p:nvPr/>
        </p:nvSpPr>
        <p:spPr>
          <a:xfrm>
            <a:off x="7030113" y="4405263"/>
            <a:ext cx="1152371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멀티</a:t>
            </a: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소스 융합</a:t>
            </a:r>
            <a:endParaRPr lang="en-US" altLang="ko-KR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합성데이터 생성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F0F0D1-F604-00E1-523A-BA14BBAD6008}"/>
              </a:ext>
            </a:extLst>
          </p:cNvPr>
          <p:cNvSpPr/>
          <p:nvPr/>
        </p:nvSpPr>
        <p:spPr>
          <a:xfrm>
            <a:off x="4999053" y="5533146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공간</a:t>
            </a:r>
            <a:r>
              <a:rPr lang="en-US" altLang="ko-KR" sz="11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센서 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Knowledge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정보화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DA5741-2E05-0C66-9BA8-9125D187FE75}"/>
              </a:ext>
            </a:extLst>
          </p:cNvPr>
          <p:cNvSpPr/>
          <p:nvPr/>
        </p:nvSpPr>
        <p:spPr>
          <a:xfrm>
            <a:off x="4569106" y="5912945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공간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-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센서 통합 온톨로지 및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Knowledge</a:t>
            </a: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Graph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06FB0F-B1A7-C206-966D-DE04CECC325C}"/>
              </a:ext>
            </a:extLst>
          </p:cNvPr>
          <p:cNvSpPr/>
          <p:nvPr/>
        </p:nvSpPr>
        <p:spPr>
          <a:xfrm>
            <a:off x="6435677" y="5891986"/>
            <a:ext cx="1734842" cy="370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Knowledge Context Broker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및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Context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해석</a:t>
            </a:r>
          </a:p>
        </p:txBody>
      </p:sp>
    </p:spTree>
    <p:extLst>
      <p:ext uri="{BB962C8B-B14F-4D97-AF65-F5344CB8AC3E}">
        <p14:creationId xmlns:p14="http://schemas.microsoft.com/office/powerpoint/2010/main" val="520876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57708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단계별 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1659931" y="2415752"/>
            <a:ext cx="8576066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단계 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(1~2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년차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 : Knowledge 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기반 복합재난 참조 모델링 및 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JAVIS 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프로토타입 개발 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583612"/>
            <a:ext cx="2212136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Agentic AI-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디지털트윈 </a:t>
            </a:r>
          </a:p>
          <a:p>
            <a:pPr lvl="0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프로토타입 개발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332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[Digital Twin Layer]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Multi Agent Orchestrator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프로토타입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개발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3D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도시모델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복합센서 데이터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가시화 플랫폼 개발</a:t>
            </a: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성과물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8653855" y="3529401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163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794331" y="4171971"/>
            <a:ext cx="22692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Agentic AI-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디지털트윈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프로토타입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D827A-8096-4E7A-09C6-9DD727717BAD}"/>
              </a:ext>
            </a:extLst>
          </p:cNvPr>
          <p:cNvSpPr txBox="1"/>
          <p:nvPr/>
        </p:nvSpPr>
        <p:spPr>
          <a:xfrm>
            <a:off x="4616444" y="3612258"/>
            <a:ext cx="3244849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예측 및 시뮬레이션 프로토타입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9C3F6F-484A-A197-A488-68E81735F975}"/>
              </a:ext>
            </a:extLst>
          </p:cNvPr>
          <p:cNvSpPr/>
          <p:nvPr/>
        </p:nvSpPr>
        <p:spPr>
          <a:xfrm>
            <a:off x="8794331" y="5165866"/>
            <a:ext cx="226920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추론 처리속도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이내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DF993F-FB9D-F6E3-24D5-A3BDBE747812}"/>
              </a:ext>
            </a:extLst>
          </p:cNvPr>
          <p:cNvGrpSpPr/>
          <p:nvPr/>
        </p:nvGrpSpPr>
        <p:grpSpPr>
          <a:xfrm>
            <a:off x="974877" y="3470741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7" name="자유형: 도형 46">
              <a:extLst>
                <a:ext uri="{FF2B5EF4-FFF2-40B4-BE49-F238E27FC236}">
                  <a16:creationId xmlns:a16="http://schemas.microsoft.com/office/drawing/2014/main" id="{B69C6298-BA86-9681-A66E-34DD22D57E06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자유형: 도형 47">
              <a:extLst>
                <a:ext uri="{FF2B5EF4-FFF2-40B4-BE49-F238E27FC236}">
                  <a16:creationId xmlns:a16="http://schemas.microsoft.com/office/drawing/2014/main" id="{C5F1B743-4BDF-D12D-F2FC-F32EFF4B6699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자유형: 도형 48">
              <a:extLst>
                <a:ext uri="{FF2B5EF4-FFF2-40B4-BE49-F238E27FC236}">
                  <a16:creationId xmlns:a16="http://schemas.microsoft.com/office/drawing/2014/main" id="{48BE8F77-B0C5-79FC-44C4-33A4CAE30848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E562BA-CA39-2FF7-859C-9A0DEDBA2D4A}"/>
              </a:ext>
            </a:extLst>
          </p:cNvPr>
          <p:cNvSpPr/>
          <p:nvPr/>
        </p:nvSpPr>
        <p:spPr>
          <a:xfrm>
            <a:off x="4999052" y="4021033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[Multi AI Agent Orchestrator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프로토타입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ADBB11-2871-CC94-986A-C4C12662D971}"/>
              </a:ext>
            </a:extLst>
          </p:cNvPr>
          <p:cNvSpPr/>
          <p:nvPr/>
        </p:nvSpPr>
        <p:spPr>
          <a:xfrm>
            <a:off x="5802522" y="4376081"/>
            <a:ext cx="1152371" cy="55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Multi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복합재난 인지 추론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ED4A0F-FD2E-95B2-9FE6-2D7CBB479B4E}"/>
              </a:ext>
            </a:extLst>
          </p:cNvPr>
          <p:cNvSpPr/>
          <p:nvPr/>
        </p:nvSpPr>
        <p:spPr>
          <a:xfrm>
            <a:off x="4569106" y="4380943"/>
            <a:ext cx="1152372" cy="55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Multi AI Agents :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공간인지</a:t>
            </a: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휴먼인지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97A840-CBA4-B84E-C273-DB1A54228673}"/>
              </a:ext>
            </a:extLst>
          </p:cNvPr>
          <p:cNvSpPr/>
          <p:nvPr/>
        </p:nvSpPr>
        <p:spPr>
          <a:xfrm>
            <a:off x="7030113" y="4376081"/>
            <a:ext cx="1152371" cy="55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Expert Knowledge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추상화 설계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342482-2BFD-6B06-BE5F-3AF3D707B91D}"/>
              </a:ext>
            </a:extLst>
          </p:cNvPr>
          <p:cNvSpPr/>
          <p:nvPr/>
        </p:nvSpPr>
        <p:spPr>
          <a:xfrm>
            <a:off x="5000558" y="5240130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시뮬레이션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4A8A02-EDEA-FF72-D6FE-A034EC63B812}"/>
              </a:ext>
            </a:extLst>
          </p:cNvPr>
          <p:cNvSpPr/>
          <p:nvPr/>
        </p:nvSpPr>
        <p:spPr>
          <a:xfrm>
            <a:off x="4548620" y="5629917"/>
            <a:ext cx="1745244" cy="5209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데이터 플랫폼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(Fiware) 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가시화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(Omniverse, Cosmos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등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엔진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053F83-75CB-5786-DD84-FAE702A4DA4A}"/>
              </a:ext>
            </a:extLst>
          </p:cNvPr>
          <p:cNvSpPr/>
          <p:nvPr/>
        </p:nvSpPr>
        <p:spPr>
          <a:xfrm>
            <a:off x="6435678" y="5608958"/>
            <a:ext cx="1714356" cy="55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Knowledge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참조 시뮬레이션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5B1910-3B87-CF69-6384-5D804405A2DA}"/>
              </a:ext>
            </a:extLst>
          </p:cNvPr>
          <p:cNvSpPr/>
          <p:nvPr/>
        </p:nvSpPr>
        <p:spPr>
          <a:xfrm>
            <a:off x="4569106" y="4942088"/>
            <a:ext cx="3613378" cy="166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Multi Agent Orchestrator (Magentic-One etc)</a:t>
            </a: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2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57708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단계별 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1659931" y="2415752"/>
            <a:ext cx="8576066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단계 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(1~2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년차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 : Knowledge 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기반 복합재난 참조 모델링 및 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JAVIS 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프로토타입 개발 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680394"/>
            <a:ext cx="221213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JAVIS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프로토타입 개발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366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[Autonomous Layer]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스마트시티 복합재난 시나리오 기반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Group Policy Model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학습을   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통한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JAVIS (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실시간 협업 지능형 자율    디지털트윈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프로토타입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</a:t>
            </a: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성과물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8653855" y="3529401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163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845185" y="4029449"/>
            <a:ext cx="2214132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JAVIS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프로토타입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9A35A-608B-87D7-7317-AC9B6DECCBF1}"/>
              </a:ext>
            </a:extLst>
          </p:cNvPr>
          <p:cNvSpPr txBox="1"/>
          <p:nvPr/>
        </p:nvSpPr>
        <p:spPr>
          <a:xfrm>
            <a:off x="4500233" y="3645769"/>
            <a:ext cx="3587261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협업지능화 복합재난 자율 디지털트윈 프로토타입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99303B-5FD3-E36A-9FAF-EA144B6CD6AC}"/>
              </a:ext>
            </a:extLst>
          </p:cNvPr>
          <p:cNvSpPr/>
          <p:nvPr/>
        </p:nvSpPr>
        <p:spPr>
          <a:xfrm>
            <a:off x="8797004" y="4419642"/>
            <a:ext cx="226920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현장 실증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스마트시티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지하 침수 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7E03E0-6DBB-7211-6DB5-1C39EEC56281}"/>
              </a:ext>
            </a:extLst>
          </p:cNvPr>
          <p:cNvSpPr/>
          <p:nvPr/>
        </p:nvSpPr>
        <p:spPr>
          <a:xfrm>
            <a:off x="8794332" y="5289518"/>
            <a:ext cx="2214132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의사결정 자동화 </a:t>
            </a: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40%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527983-A066-3E78-0FA0-5B40C0D170B0}"/>
              </a:ext>
            </a:extLst>
          </p:cNvPr>
          <p:cNvGrpSpPr/>
          <p:nvPr/>
        </p:nvGrpSpPr>
        <p:grpSpPr>
          <a:xfrm>
            <a:off x="974877" y="3470741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13" name="자유형: 도형 46">
              <a:extLst>
                <a:ext uri="{FF2B5EF4-FFF2-40B4-BE49-F238E27FC236}">
                  <a16:creationId xmlns:a16="http://schemas.microsoft.com/office/drawing/2014/main" id="{1642B08E-005D-73DD-CC93-45F982487E7D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자유형: 도형 47">
              <a:extLst>
                <a:ext uri="{FF2B5EF4-FFF2-40B4-BE49-F238E27FC236}">
                  <a16:creationId xmlns:a16="http://schemas.microsoft.com/office/drawing/2014/main" id="{8D4078ED-CAA4-4E7F-3CB8-DD06C84A0DEC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자유형: 도형 48">
              <a:extLst>
                <a:ext uri="{FF2B5EF4-FFF2-40B4-BE49-F238E27FC236}">
                  <a16:creationId xmlns:a16="http://schemas.microsoft.com/office/drawing/2014/main" id="{49439CF4-6E4D-FA67-62FA-5B126A5647DE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6B5C96-5892-45F8-D1C5-AAFB9212325F}"/>
              </a:ext>
            </a:extLst>
          </p:cNvPr>
          <p:cNvSpPr/>
          <p:nvPr/>
        </p:nvSpPr>
        <p:spPr>
          <a:xfrm>
            <a:off x="4999052" y="4050216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협업 지능화 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– Expert Group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정책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5F4A03-B442-1A77-4D85-B81422FE1EF0}"/>
              </a:ext>
            </a:extLst>
          </p:cNvPr>
          <p:cNvSpPr/>
          <p:nvPr/>
        </p:nvSpPr>
        <p:spPr>
          <a:xfrm>
            <a:off x="4515868" y="4448117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LLM/LMM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 복합의사결정 및 실행 전략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D011BB-9C08-CA58-5C7B-D578C6F68415}"/>
              </a:ext>
            </a:extLst>
          </p:cNvPr>
          <p:cNvSpPr/>
          <p:nvPr/>
        </p:nvSpPr>
        <p:spPr>
          <a:xfrm>
            <a:off x="6382439" y="4427158"/>
            <a:ext cx="1734842" cy="370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RLHF PPO / DPO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Expert Group Policy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모델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4D683C-3F6B-9877-0F87-7A1D668B2EC5}"/>
              </a:ext>
            </a:extLst>
          </p:cNvPr>
          <p:cNvSpPr/>
          <p:nvPr/>
        </p:nvSpPr>
        <p:spPr>
          <a:xfrm>
            <a:off x="4999052" y="5209692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자율 검증 및 대응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C8249F-25B9-1571-C393-E9C02291C303}"/>
              </a:ext>
            </a:extLst>
          </p:cNvPr>
          <p:cNvSpPr/>
          <p:nvPr/>
        </p:nvSpPr>
        <p:spPr>
          <a:xfrm>
            <a:off x="4515868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디지털트윈 상에 복합재난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유형별 자율 검증 수립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312A9B-2586-300A-28F5-6D10AA638A4F}"/>
              </a:ext>
            </a:extLst>
          </p:cNvPr>
          <p:cNvSpPr/>
          <p:nvPr/>
        </p:nvSpPr>
        <p:spPr>
          <a:xfrm>
            <a:off x="6378203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참조모델 현장 테스트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57708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단계별 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1620862" y="2416003"/>
            <a:ext cx="8184933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단계 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(3~4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년차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 :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실증 시나리오 기반 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JAVIS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복합재난 예측 및 자율 대응 체계 구축</a:t>
            </a:r>
            <a:endParaRPr kumimoji="0" lang="ko-KR" altLang="en-US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9301" y="3516913"/>
            <a:ext cx="2212136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</a:t>
            </a:r>
          </a:p>
          <a:p>
            <a:pPr lvl="0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융합데이터 생성 기술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717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[Data Layer]</a:t>
            </a:r>
          </a:p>
          <a:p>
            <a:pPr lvl="0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SLAM-BIM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3D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도시모델 환경 자동 구축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복합재난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융합 데이터셋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생성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[Knowledge Context Layer]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 lvl="0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전문가 수준의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Knowledge Network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프레임워크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구축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성과물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8653855" y="3529401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163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D4D174-232B-966A-207A-F0796ADB7CFA}"/>
              </a:ext>
            </a:extLst>
          </p:cNvPr>
          <p:cNvSpPr txBox="1"/>
          <p:nvPr/>
        </p:nvSpPr>
        <p:spPr>
          <a:xfrm>
            <a:off x="4431559" y="3651517"/>
            <a:ext cx="3669488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전문가 수준의 복합재난 지식 네트워크 프레임워크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7B9A27-D290-8D24-776A-8CF01F4CFF41}"/>
              </a:ext>
            </a:extLst>
          </p:cNvPr>
          <p:cNvSpPr/>
          <p:nvPr/>
        </p:nvSpPr>
        <p:spPr>
          <a:xfrm>
            <a:off x="8794332" y="4082224"/>
            <a:ext cx="2269207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디지털트윈 기반 복합재난 융합 데이터 참조 모델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환경인지적 멀티소스 복합</a:t>
            </a:r>
            <a:endParaRPr lang="en-US" altLang="ko-KR" sz="1400" spc="-12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재난 데이터셋 </a:t>
            </a: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59B967-883B-D8D2-DAF6-2AC9A2BD1D53}"/>
              </a:ext>
            </a:extLst>
          </p:cNvPr>
          <p:cNvGrpSpPr/>
          <p:nvPr/>
        </p:nvGrpSpPr>
        <p:grpSpPr>
          <a:xfrm>
            <a:off x="974877" y="3470741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7" name="자유형: 도형 46">
              <a:extLst>
                <a:ext uri="{FF2B5EF4-FFF2-40B4-BE49-F238E27FC236}">
                  <a16:creationId xmlns:a16="http://schemas.microsoft.com/office/drawing/2014/main" id="{5B89BFE3-9270-626D-D987-F720CD97C4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자유형: 도형 47">
              <a:extLst>
                <a:ext uri="{FF2B5EF4-FFF2-40B4-BE49-F238E27FC236}">
                  <a16:creationId xmlns:a16="http://schemas.microsoft.com/office/drawing/2014/main" id="{8CECE220-66C5-F97D-10CA-A3E37A9998CE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자유형: 도형 48">
              <a:extLst>
                <a:ext uri="{FF2B5EF4-FFF2-40B4-BE49-F238E27FC236}">
                  <a16:creationId xmlns:a16="http://schemas.microsoft.com/office/drawing/2014/main" id="{3BF2CA25-996D-8F2E-92DE-4C8A966AE7AC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73752E-CAEA-C8FF-249A-B0DBE9D966F4}"/>
              </a:ext>
            </a:extLst>
          </p:cNvPr>
          <p:cNvSpPr/>
          <p:nvPr/>
        </p:nvSpPr>
        <p:spPr>
          <a:xfrm>
            <a:off x="4999052" y="4033584"/>
            <a:ext cx="2807783" cy="3623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[Expert Knowledge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융합데이터 생성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FD4288-7C47-5997-D544-74E3343623A7}"/>
              </a:ext>
            </a:extLst>
          </p:cNvPr>
          <p:cNvSpPr/>
          <p:nvPr/>
        </p:nvSpPr>
        <p:spPr>
          <a:xfrm>
            <a:off x="4515868" y="4487837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SLAM-BIM - </a:t>
            </a:r>
            <a:r>
              <a:rPr kumimoji="0" lang="en-US" altLang="ko-KR" sz="100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CItyGML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공간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환경 자동 생성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DD2524-526F-5A3C-6236-FB9E22804B11}"/>
              </a:ext>
            </a:extLst>
          </p:cNvPr>
          <p:cNvSpPr/>
          <p:nvPr/>
        </p:nvSpPr>
        <p:spPr>
          <a:xfrm>
            <a:off x="6382439" y="4466878"/>
            <a:ext cx="1734842" cy="370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환경인지적 복합재난 멀티모달 데이터셋 생성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841B7-E0D7-1615-310A-AAFE93C4AB0C}"/>
              </a:ext>
            </a:extLst>
          </p:cNvPr>
          <p:cNvSpPr/>
          <p:nvPr/>
        </p:nvSpPr>
        <p:spPr>
          <a:xfrm>
            <a:off x="4999052" y="5255318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[Expert Knowledge Network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프레임워크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244A7C-5B80-8F70-846C-89AB67FF3150}"/>
              </a:ext>
            </a:extLst>
          </p:cNvPr>
          <p:cNvSpPr/>
          <p:nvPr/>
        </p:nvSpPr>
        <p:spPr>
          <a:xfrm>
            <a:off x="4515868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Expert Semantic Web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구축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5D0AD1-380F-B92C-C212-EF3ABF69EEEC}"/>
              </a:ext>
            </a:extLst>
          </p:cNvPr>
          <p:cNvSpPr/>
          <p:nvPr/>
        </p:nvSpPr>
        <p:spPr>
          <a:xfrm>
            <a:off x="6378203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Knowledge </a:t>
            </a: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모델 생성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D24F45-66C0-6730-6EBB-FA354A1D4DF0}"/>
              </a:ext>
            </a:extLst>
          </p:cNvPr>
          <p:cNvSpPr/>
          <p:nvPr/>
        </p:nvSpPr>
        <p:spPr>
          <a:xfrm>
            <a:off x="4515868" y="4914848"/>
            <a:ext cx="3613378" cy="16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복합환경</a:t>
            </a: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지역</a:t>
            </a: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공간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복합센서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87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57708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단계별 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583612"/>
            <a:ext cx="2212136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Multi-Agent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예측 기술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652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[Digital Twin Layer]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복합재난 상호 온톨로지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물리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엔진 기반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복합재난 시뮬레이션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Expert 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그래프 모델 기반 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계층적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Multi Agent Orchestrator 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 및 복합재난 추론</a:t>
            </a: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성과물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8653855" y="3529401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163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823205" y="4026374"/>
            <a:ext cx="221413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실증시나리오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초기 검출 </a:t>
            </a: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10s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이내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FAR </a:t>
            </a: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10%</a:t>
            </a:r>
            <a:r>
              <a:rPr lang="en-US" altLang="ko-KR" sz="14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이내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1620862" y="2416003"/>
            <a:ext cx="8184933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단계 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(3~4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년차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 :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실증 시나리오 기반 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JAVIS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복합재난 예측 및 자율 대응 체계 구축</a:t>
            </a:r>
            <a:endParaRPr kumimoji="0" lang="ko-KR" altLang="en-US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6D763-5F7A-C303-EEA3-DB6DF13A6B91}"/>
              </a:ext>
            </a:extLst>
          </p:cNvPr>
          <p:cNvSpPr txBox="1"/>
          <p:nvPr/>
        </p:nvSpPr>
        <p:spPr>
          <a:xfrm>
            <a:off x="4335590" y="3625128"/>
            <a:ext cx="4024462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Multi-Agent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예측 및 실증 시나리오 기반 시뮬레이션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398D4F-6105-BC2C-B7F2-565329106022}"/>
              </a:ext>
            </a:extLst>
          </p:cNvPr>
          <p:cNvSpPr/>
          <p:nvPr/>
        </p:nvSpPr>
        <p:spPr>
          <a:xfrm>
            <a:off x="8795668" y="5251939"/>
            <a:ext cx="226920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추론 처리속도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이내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098CE7-250F-12CE-ACEB-13681B593993}"/>
              </a:ext>
            </a:extLst>
          </p:cNvPr>
          <p:cNvGrpSpPr/>
          <p:nvPr/>
        </p:nvGrpSpPr>
        <p:grpSpPr>
          <a:xfrm>
            <a:off x="974877" y="3470741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13" name="자유형: 도형 46">
              <a:extLst>
                <a:ext uri="{FF2B5EF4-FFF2-40B4-BE49-F238E27FC236}">
                  <a16:creationId xmlns:a16="http://schemas.microsoft.com/office/drawing/2014/main" id="{A3877471-A8D3-8923-EF0A-68EDA65941E4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자유형: 도형 47">
              <a:extLst>
                <a:ext uri="{FF2B5EF4-FFF2-40B4-BE49-F238E27FC236}">
                  <a16:creationId xmlns:a16="http://schemas.microsoft.com/office/drawing/2014/main" id="{9694D796-4B78-559E-5EC0-3D37532ED98A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자유형: 도형 48">
              <a:extLst>
                <a:ext uri="{FF2B5EF4-FFF2-40B4-BE49-F238E27FC236}">
                  <a16:creationId xmlns:a16="http://schemas.microsoft.com/office/drawing/2014/main" id="{862ECC6F-C04E-7DDF-7C27-46BC43BB361A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181D10-4724-26F5-CD7E-C54D425B4B73}"/>
              </a:ext>
            </a:extLst>
          </p:cNvPr>
          <p:cNvSpPr/>
          <p:nvPr/>
        </p:nvSpPr>
        <p:spPr>
          <a:xfrm>
            <a:off x="4999052" y="4040488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[Multi Agent Orchestrator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추론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CB1532-956D-0C65-8AAE-4DAFE9859003}"/>
              </a:ext>
            </a:extLst>
          </p:cNvPr>
          <p:cNvSpPr/>
          <p:nvPr/>
        </p:nvSpPr>
        <p:spPr>
          <a:xfrm>
            <a:off x="4515868" y="4438389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LLM/LMM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복합재난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Expert Knowledge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그래프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403519-53AA-C7E1-242B-7B21F7625823}"/>
              </a:ext>
            </a:extLst>
          </p:cNvPr>
          <p:cNvSpPr/>
          <p:nvPr/>
        </p:nvSpPr>
        <p:spPr>
          <a:xfrm>
            <a:off x="6382439" y="4417430"/>
            <a:ext cx="1734842" cy="370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Causal Reasoning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실시간 복합재난 상황 인지 추론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C236EB-5D2B-A698-2966-7CAF20606CD3}"/>
              </a:ext>
            </a:extLst>
          </p:cNvPr>
          <p:cNvSpPr/>
          <p:nvPr/>
        </p:nvSpPr>
        <p:spPr>
          <a:xfrm>
            <a:off x="4999052" y="5209692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실증 시뮬레이션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6E5A77-271B-3833-0178-C8FC7F7EC45C}"/>
              </a:ext>
            </a:extLst>
          </p:cNvPr>
          <p:cNvSpPr/>
          <p:nvPr/>
        </p:nvSpPr>
        <p:spPr>
          <a:xfrm>
            <a:off x="4515868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물리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AI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엔진 기반 복합재난 가상 시뮬레이션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F6C354-DE32-C472-B5E4-808F697D602D}"/>
              </a:ext>
            </a:extLst>
          </p:cNvPr>
          <p:cNvSpPr/>
          <p:nvPr/>
        </p:nvSpPr>
        <p:spPr>
          <a:xfrm>
            <a:off x="6378203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실증 시나리오 기반  초기 검출 및 대응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96B03D-5DE2-1C06-AA70-B7F18CFBCE96}"/>
              </a:ext>
            </a:extLst>
          </p:cNvPr>
          <p:cNvSpPr/>
          <p:nvPr/>
        </p:nvSpPr>
        <p:spPr>
          <a:xfrm>
            <a:off x="4503903" y="6034617"/>
            <a:ext cx="3613378" cy="16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Genesis, COSMOS WFM 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등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;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화재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/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가스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/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침수 등 시뮬레이션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04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8A337-5023-15FE-1660-9F4D5C07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의류, 슈트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E21E71-8C48-E618-4F87-1B9DA290C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8068"/>
            <a:ext cx="1138552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47DA07-8791-00D6-F87D-B95742930EAC}"/>
              </a:ext>
            </a:extLst>
          </p:cNvPr>
          <p:cNvSpPr/>
          <p:nvPr/>
        </p:nvSpPr>
        <p:spPr>
          <a:xfrm>
            <a:off x="0" y="0"/>
            <a:ext cx="12192000" cy="696842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3F32CD-6FBC-5915-7D52-3C52164E3B61}"/>
              </a:ext>
            </a:extLst>
          </p:cNvPr>
          <p:cNvSpPr/>
          <p:nvPr/>
        </p:nvSpPr>
        <p:spPr>
          <a:xfrm>
            <a:off x="5515495" y="-8068"/>
            <a:ext cx="6676505" cy="696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8651F9-3E7E-11C3-5F29-AACA81B03102}"/>
              </a:ext>
            </a:extLst>
          </p:cNvPr>
          <p:cNvGrpSpPr/>
          <p:nvPr/>
        </p:nvGrpSpPr>
        <p:grpSpPr>
          <a:xfrm>
            <a:off x="5289381" y="1677932"/>
            <a:ext cx="514875" cy="487787"/>
            <a:chOff x="4940640" y="736600"/>
            <a:chExt cx="2800446" cy="5323254"/>
          </a:xfrm>
          <a:solidFill>
            <a:srgbClr val="FFC000"/>
          </a:solidFill>
        </p:grpSpPr>
        <p:sp>
          <p:nvSpPr>
            <p:cNvPr id="8" name="사각형: 둥근 모서리 55">
              <a:extLst>
                <a:ext uri="{FF2B5EF4-FFF2-40B4-BE49-F238E27FC236}">
                  <a16:creationId xmlns:a16="http://schemas.microsoft.com/office/drawing/2014/main" id="{1C2834EF-38A3-3A2F-119D-2B8AC3FFEB57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4" name="사각형: 둥근 모서리 56">
              <a:extLst>
                <a:ext uri="{FF2B5EF4-FFF2-40B4-BE49-F238E27FC236}">
                  <a16:creationId xmlns:a16="http://schemas.microsoft.com/office/drawing/2014/main" id="{F24C95B5-3005-DBF2-83EB-11B6DA532702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D7177CE-8555-99D3-4AC8-F516E28A1E54}"/>
              </a:ext>
            </a:extLst>
          </p:cNvPr>
          <p:cNvSpPr txBox="1"/>
          <p:nvPr/>
        </p:nvSpPr>
        <p:spPr>
          <a:xfrm>
            <a:off x="5947833" y="1704054"/>
            <a:ext cx="5828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Necessity</a:t>
            </a:r>
            <a:endParaRPr lang="ko-KR" altLang="en-US" sz="2400" spc="-150" dirty="0"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23F496F-E502-B692-4CAE-7426547A3779}"/>
              </a:ext>
            </a:extLst>
          </p:cNvPr>
          <p:cNvGrpSpPr/>
          <p:nvPr/>
        </p:nvGrpSpPr>
        <p:grpSpPr>
          <a:xfrm>
            <a:off x="5289381" y="2486499"/>
            <a:ext cx="514875" cy="487787"/>
            <a:chOff x="4940640" y="736600"/>
            <a:chExt cx="2800446" cy="5323254"/>
          </a:xfrm>
          <a:solidFill>
            <a:srgbClr val="FFC000"/>
          </a:solidFill>
        </p:grpSpPr>
        <p:sp>
          <p:nvSpPr>
            <p:cNvPr id="23" name="사각형: 둥근 모서리 55">
              <a:extLst>
                <a:ext uri="{FF2B5EF4-FFF2-40B4-BE49-F238E27FC236}">
                  <a16:creationId xmlns:a16="http://schemas.microsoft.com/office/drawing/2014/main" id="{877CDC18-2FA8-8D8B-A486-941148C0AA7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4" name="사각형: 둥근 모서리 56">
              <a:extLst>
                <a:ext uri="{FF2B5EF4-FFF2-40B4-BE49-F238E27FC236}">
                  <a16:creationId xmlns:a16="http://schemas.microsoft.com/office/drawing/2014/main" id="{BB25DFF3-1330-7C8C-3BE4-244781E558F9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1FEDC1-D2DC-2622-B7B9-ECC59F2FDD70}"/>
              </a:ext>
            </a:extLst>
          </p:cNvPr>
          <p:cNvSpPr txBox="1"/>
          <p:nvPr/>
        </p:nvSpPr>
        <p:spPr>
          <a:xfrm>
            <a:off x="5947833" y="2512621"/>
            <a:ext cx="4487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Goals</a:t>
            </a:r>
            <a:endParaRPr lang="ko-KR" altLang="en-US" sz="2400" spc="-150" dirty="0"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1D94BD-4763-DCB4-7C2F-E753C8C61DD9}"/>
              </a:ext>
            </a:extLst>
          </p:cNvPr>
          <p:cNvGrpSpPr/>
          <p:nvPr/>
        </p:nvGrpSpPr>
        <p:grpSpPr>
          <a:xfrm>
            <a:off x="5289381" y="3321188"/>
            <a:ext cx="514875" cy="487787"/>
            <a:chOff x="4940640" y="736600"/>
            <a:chExt cx="2800446" cy="5323254"/>
          </a:xfrm>
          <a:solidFill>
            <a:srgbClr val="FFC000"/>
          </a:solidFill>
        </p:grpSpPr>
        <p:sp>
          <p:nvSpPr>
            <p:cNvPr id="27" name="사각형: 둥근 모서리 55">
              <a:extLst>
                <a:ext uri="{FF2B5EF4-FFF2-40B4-BE49-F238E27FC236}">
                  <a16:creationId xmlns:a16="http://schemas.microsoft.com/office/drawing/2014/main" id="{F66DD501-3055-69A3-4579-CA51FBB2F79C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8" name="사각형: 둥근 모서리 56">
              <a:extLst>
                <a:ext uri="{FF2B5EF4-FFF2-40B4-BE49-F238E27FC236}">
                  <a16:creationId xmlns:a16="http://schemas.microsoft.com/office/drawing/2014/main" id="{35CDFF38-FED0-FBB2-4A19-C9DA93BD2987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FA3ACE-4617-907A-B0E9-4C3AB8B06C88}"/>
              </a:ext>
            </a:extLst>
          </p:cNvPr>
          <p:cNvSpPr txBox="1"/>
          <p:nvPr/>
        </p:nvSpPr>
        <p:spPr>
          <a:xfrm>
            <a:off x="5947833" y="3347310"/>
            <a:ext cx="5881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Strategy and Organization</a:t>
            </a:r>
            <a:endParaRPr lang="ko-KR" altLang="en-US" sz="2400" spc="-150" dirty="0"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0834247-2723-F48C-D6C8-FDBFEB0F995F}"/>
              </a:ext>
            </a:extLst>
          </p:cNvPr>
          <p:cNvGrpSpPr/>
          <p:nvPr/>
        </p:nvGrpSpPr>
        <p:grpSpPr>
          <a:xfrm>
            <a:off x="5321246" y="4129755"/>
            <a:ext cx="514875" cy="487787"/>
            <a:chOff x="4940640" y="736600"/>
            <a:chExt cx="2800446" cy="5323254"/>
          </a:xfrm>
          <a:solidFill>
            <a:srgbClr val="FFC000"/>
          </a:solidFill>
        </p:grpSpPr>
        <p:sp>
          <p:nvSpPr>
            <p:cNvPr id="31" name="사각형: 둥근 모서리 55">
              <a:extLst>
                <a:ext uri="{FF2B5EF4-FFF2-40B4-BE49-F238E27FC236}">
                  <a16:creationId xmlns:a16="http://schemas.microsoft.com/office/drawing/2014/main" id="{2B4A7D07-25EA-8BFE-A758-09FA611B02CA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32" name="사각형: 둥근 모서리 56">
              <a:extLst>
                <a:ext uri="{FF2B5EF4-FFF2-40B4-BE49-F238E27FC236}">
                  <a16:creationId xmlns:a16="http://schemas.microsoft.com/office/drawing/2014/main" id="{65945A11-297F-CC0F-B708-8221464CC381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39CDB7C-A142-3BDD-0DD6-9C0F8DE606CB}"/>
              </a:ext>
            </a:extLst>
          </p:cNvPr>
          <p:cNvSpPr txBox="1"/>
          <p:nvPr/>
        </p:nvSpPr>
        <p:spPr>
          <a:xfrm>
            <a:off x="5979698" y="4155877"/>
            <a:ext cx="5881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Appendix</a:t>
            </a:r>
            <a:endParaRPr lang="ko-KR" altLang="en-US" sz="2400" spc="-150" dirty="0"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294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57708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단계별 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680394"/>
            <a:ext cx="221213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JAVIS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자율 운영 테스트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08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[Autonomous Layer]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산업단지 복합재난 시나리오 기반 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Group Policy Network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적용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JAVIS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자율 운영 테스트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고도화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성과물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8653855" y="3529401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163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823149" y="3986062"/>
            <a:ext cx="221413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실증시나리오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초기 재난 대응 시간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</a:t>
            </a:r>
            <a:r>
              <a:rPr lang="ko-KR" altLang="en-US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이내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1620862" y="2416003"/>
            <a:ext cx="8184933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단계 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(3~4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년차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 :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실증 시나리오 기반 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JAVIS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복합재난 예측 및 자율 대응 체계 구축</a:t>
            </a:r>
            <a:endParaRPr kumimoji="0" lang="ko-KR" altLang="en-US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BC6F7-271F-74BC-D66A-29E4F3ABFF4C}"/>
              </a:ext>
            </a:extLst>
          </p:cNvPr>
          <p:cNvSpPr txBox="1"/>
          <p:nvPr/>
        </p:nvSpPr>
        <p:spPr>
          <a:xfrm>
            <a:off x="4500233" y="3645769"/>
            <a:ext cx="3587261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협업지능화 복합재난 자율 디지털트윈 테스트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B1C7FF-EC5D-3F83-2F15-1FEEAD30DD81}"/>
              </a:ext>
            </a:extLst>
          </p:cNvPr>
          <p:cNvSpPr/>
          <p:nvPr/>
        </p:nvSpPr>
        <p:spPr>
          <a:xfrm>
            <a:off x="8794332" y="5279790"/>
            <a:ext cx="2214132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의사결정 자동화 </a:t>
            </a: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60%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E708-D636-EAB8-A04D-2C12BA21C2E9}"/>
              </a:ext>
            </a:extLst>
          </p:cNvPr>
          <p:cNvGrpSpPr/>
          <p:nvPr/>
        </p:nvGrpSpPr>
        <p:grpSpPr>
          <a:xfrm>
            <a:off x="974877" y="3470741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13" name="자유형: 도형 46">
              <a:extLst>
                <a:ext uri="{FF2B5EF4-FFF2-40B4-BE49-F238E27FC236}">
                  <a16:creationId xmlns:a16="http://schemas.microsoft.com/office/drawing/2014/main" id="{81F1CE02-2C29-547B-2113-AD453B7C5556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자유형: 도형 47">
              <a:extLst>
                <a:ext uri="{FF2B5EF4-FFF2-40B4-BE49-F238E27FC236}">
                  <a16:creationId xmlns:a16="http://schemas.microsoft.com/office/drawing/2014/main" id="{12E083EE-FAB0-1D45-0A86-5316994A4F40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자유형: 도형 48">
              <a:extLst>
                <a:ext uri="{FF2B5EF4-FFF2-40B4-BE49-F238E27FC236}">
                  <a16:creationId xmlns:a16="http://schemas.microsoft.com/office/drawing/2014/main" id="{9CAE58F1-772D-8C6D-F0E8-250C1A7EB645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824690-7E20-F07D-0619-1AD5F1246662}"/>
              </a:ext>
            </a:extLst>
          </p:cNvPr>
          <p:cNvSpPr/>
          <p:nvPr/>
        </p:nvSpPr>
        <p:spPr>
          <a:xfrm>
            <a:off x="4999052" y="4040488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협업 지능화 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– Expert Group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정책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D39F5B-4DE9-F6C0-8D87-8497B33A41C5}"/>
              </a:ext>
            </a:extLst>
          </p:cNvPr>
          <p:cNvSpPr/>
          <p:nvPr/>
        </p:nvSpPr>
        <p:spPr>
          <a:xfrm>
            <a:off x="4515868" y="4438389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LLM/LMM ,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RLHF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Expert Group Policy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적용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DC204-CF5A-2AC0-C41E-FF28B5F67F9F}"/>
              </a:ext>
            </a:extLst>
          </p:cNvPr>
          <p:cNvSpPr/>
          <p:nvPr/>
        </p:nvSpPr>
        <p:spPr>
          <a:xfrm>
            <a:off x="6382439" y="4417430"/>
            <a:ext cx="1734842" cy="370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컨텍스트 파악 및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상호 자율 조정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AD13DC-9FC5-4215-C57D-BD98005E83FF}"/>
              </a:ext>
            </a:extLst>
          </p:cNvPr>
          <p:cNvSpPr/>
          <p:nvPr/>
        </p:nvSpPr>
        <p:spPr>
          <a:xfrm>
            <a:off x="4999052" y="5209692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자율 검증 및 대응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9476C3-80E9-63EF-CAB2-2AD010D9A8A6}"/>
              </a:ext>
            </a:extLst>
          </p:cNvPr>
          <p:cNvSpPr/>
          <p:nvPr/>
        </p:nvSpPr>
        <p:spPr>
          <a:xfrm>
            <a:off x="4515868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디지털트윈 복합재난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자율 운영 고도화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3154B5-BF9E-3157-4776-DDCB53AC4480}"/>
              </a:ext>
            </a:extLst>
          </p:cNvPr>
          <p:cNvSpPr/>
          <p:nvPr/>
        </p:nvSpPr>
        <p:spPr>
          <a:xfrm>
            <a:off x="6378203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대응 시뮬레이션 및 </a:t>
            </a:r>
            <a:endParaRPr lang="en-US" altLang="ko-KR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현장 테스트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5082E6-41C5-BD81-D005-7180283E499C}"/>
              </a:ext>
            </a:extLst>
          </p:cNvPr>
          <p:cNvSpPr/>
          <p:nvPr/>
        </p:nvSpPr>
        <p:spPr>
          <a:xfrm>
            <a:off x="4503903" y="6034617"/>
            <a:ext cx="3613378" cy="16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산업단지 또는 스마트시티 대상 복합재난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화재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/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가스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침수 등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6887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57708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단계별 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1571169" y="2416003"/>
            <a:ext cx="8284319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3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단계 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(5~8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년차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) :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복합재난관리시스템 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JAVIS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기반 복합재난 예측 및 자율 운영 실증</a:t>
            </a:r>
            <a:endParaRPr kumimoji="0" lang="ko-KR" altLang="en-US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9301" y="3516913"/>
            <a:ext cx="2212136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</a:t>
            </a:r>
          </a:p>
          <a:p>
            <a:pPr lvl="0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융합데이터 자동 생성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976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[Data Layer]</a:t>
            </a:r>
          </a:p>
          <a:p>
            <a:pPr lvl="0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복합환경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</a:p>
          <a:p>
            <a:pPr lvl="0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복합재난 융합 데이터셋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자동 생성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공간지식 멀티모달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사전모델 학습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latinLnBrk="0">
              <a:lnSpc>
                <a:spcPct val="120000"/>
              </a:lnSpc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[Knowledge Context Layer]  </a:t>
            </a:r>
          </a:p>
          <a:p>
            <a:pPr lvl="0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네트워크 기반 재난 상호 연계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컨텍스트 자동 생성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성과물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8653855" y="3529401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163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794332" y="4046751"/>
            <a:ext cx="2245327" cy="185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공간지식 멀티모달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이상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Expert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멀티소스 복합재난 데이터셋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이상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DB411-69B9-8A79-D99A-6616B5203CB7}"/>
              </a:ext>
            </a:extLst>
          </p:cNvPr>
          <p:cNvSpPr txBox="1"/>
          <p:nvPr/>
        </p:nvSpPr>
        <p:spPr>
          <a:xfrm>
            <a:off x="4431558" y="3651517"/>
            <a:ext cx="3835193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대규모 복합재난 물리세계 모델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LWM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멀티모달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Gen AI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38C84C-176E-48D1-80B3-46E80C2C7D0F}"/>
              </a:ext>
            </a:extLst>
          </p:cNvPr>
          <p:cNvGrpSpPr/>
          <p:nvPr/>
        </p:nvGrpSpPr>
        <p:grpSpPr>
          <a:xfrm>
            <a:off x="974877" y="3470741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10" name="자유형: 도형 46">
              <a:extLst>
                <a:ext uri="{FF2B5EF4-FFF2-40B4-BE49-F238E27FC236}">
                  <a16:creationId xmlns:a16="http://schemas.microsoft.com/office/drawing/2014/main" id="{E383D803-F731-0DE2-7287-564671AAAFBF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자유형: 도형 47">
              <a:extLst>
                <a:ext uri="{FF2B5EF4-FFF2-40B4-BE49-F238E27FC236}">
                  <a16:creationId xmlns:a16="http://schemas.microsoft.com/office/drawing/2014/main" id="{1D56BA2D-B682-6167-0EDD-75410AFCF59D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자유형: 도형 48">
              <a:extLst>
                <a:ext uri="{FF2B5EF4-FFF2-40B4-BE49-F238E27FC236}">
                  <a16:creationId xmlns:a16="http://schemas.microsoft.com/office/drawing/2014/main" id="{F574C436-14C1-D38B-F781-EAE7F414C51F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7C6EC-AF68-8D5D-AD8C-2F62CB0D0A99}"/>
              </a:ext>
            </a:extLst>
          </p:cNvPr>
          <p:cNvSpPr/>
          <p:nvPr/>
        </p:nvSpPr>
        <p:spPr>
          <a:xfrm>
            <a:off x="4999052" y="4050215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[LWM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복합재난 자동 생성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F19E20-5525-1066-7188-BD7A7BC4B257}"/>
              </a:ext>
            </a:extLst>
          </p:cNvPr>
          <p:cNvSpPr/>
          <p:nvPr/>
        </p:nvSpPr>
        <p:spPr>
          <a:xfrm>
            <a:off x="4515868" y="4448116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대형 복합재난 물리세계모델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(LWM)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및 전문지식화 구축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A4D970-0E99-DD87-F2AD-612F50638FB6}"/>
              </a:ext>
            </a:extLst>
          </p:cNvPr>
          <p:cNvSpPr/>
          <p:nvPr/>
        </p:nvSpPr>
        <p:spPr>
          <a:xfrm>
            <a:off x="6382439" y="4427157"/>
            <a:ext cx="1734842" cy="370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복합환경 복합재난 합성 데이터 자동 생성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CB82ED-CD53-AE35-B594-C2641BD0D0C3}"/>
              </a:ext>
            </a:extLst>
          </p:cNvPr>
          <p:cNvSpPr/>
          <p:nvPr/>
        </p:nvSpPr>
        <p:spPr>
          <a:xfrm>
            <a:off x="4999052" y="5238876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[LCM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Expert Knowledge Context]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B1AEA9-267D-699B-B042-127A6CC72926}"/>
              </a:ext>
            </a:extLst>
          </p:cNvPr>
          <p:cNvSpPr/>
          <p:nvPr/>
        </p:nvSpPr>
        <p:spPr>
          <a:xfrm>
            <a:off x="4515868" y="5636777"/>
            <a:ext cx="1724758" cy="5402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대형 의미 모델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(LCM)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Knowledge Context </a:t>
            </a: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자동 생성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468788-1210-1DC9-38DD-40F7F663537F}"/>
              </a:ext>
            </a:extLst>
          </p:cNvPr>
          <p:cNvSpPr/>
          <p:nvPr/>
        </p:nvSpPr>
        <p:spPr>
          <a:xfrm>
            <a:off x="6378203" y="5636777"/>
            <a:ext cx="1724758" cy="5402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Knowledge Context </a:t>
            </a: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재난상호 연계 의미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4C7074-213F-32BB-7F04-F5DF74DE71A5}"/>
              </a:ext>
            </a:extLst>
          </p:cNvPr>
          <p:cNvSpPr/>
          <p:nvPr/>
        </p:nvSpPr>
        <p:spPr>
          <a:xfrm>
            <a:off x="4503903" y="4847838"/>
            <a:ext cx="3613378" cy="16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LWM</a:t>
            </a: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멀티모달 추론 모델 학습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물리적 시뮬레이션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상황 적응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572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57708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단계별 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43648" y="3320278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583612"/>
            <a:ext cx="2212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Agentic AI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강화 학습 기반 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 복합재난 예측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652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[Digital Twin Layer]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계층적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Multi Agent Orchestrator 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재난 상호 연계 메타 분석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Agentic AI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강화 학습 기반 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복합재난 시뮬레이션 및 추론 모델 검증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실시간 복합재난 초기 예측</a:t>
            </a: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성과물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8653855" y="3529401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163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828199" y="4033418"/>
            <a:ext cx="221413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초기 검출 </a:t>
            </a:r>
            <a:r>
              <a:rPr lang="en-US" altLang="ko-KR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1s~10s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이내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FAR </a:t>
            </a:r>
            <a:r>
              <a:rPr lang="en-US" altLang="ko-KR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5%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이내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1571169" y="2416003"/>
            <a:ext cx="8284319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3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단계 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(5~8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년차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) :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복합재난관리시스템 </a:t>
            </a:r>
            <a:r>
              <a:rPr lang="en-US" altLang="ko-KR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JAVIS </a:t>
            </a:r>
            <a:r>
              <a:rPr lang="ko-KR" altLang="en-US" sz="18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기반 복합재난 예측 및 자율 운영 실증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5AF90-9D67-5778-6B22-3F01DB31E14E}"/>
              </a:ext>
            </a:extLst>
          </p:cNvPr>
          <p:cNvSpPr txBox="1"/>
          <p:nvPr/>
        </p:nvSpPr>
        <p:spPr>
          <a:xfrm>
            <a:off x="4335590" y="3625128"/>
            <a:ext cx="4024462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Agentic AI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초기 검출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9F64D5-B251-0651-D214-EF0700E7A19C}"/>
              </a:ext>
            </a:extLst>
          </p:cNvPr>
          <p:cNvSpPr/>
          <p:nvPr/>
        </p:nvSpPr>
        <p:spPr>
          <a:xfrm>
            <a:off x="8795668" y="5251939"/>
            <a:ext cx="226920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추론 처리속도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</a:t>
            </a:r>
            <a:r>
              <a:rPr lang="ko-KR" altLang="en-US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이내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BCAAD1-06D6-8259-4A69-CCF2D4FF2506}"/>
              </a:ext>
            </a:extLst>
          </p:cNvPr>
          <p:cNvGrpSpPr/>
          <p:nvPr/>
        </p:nvGrpSpPr>
        <p:grpSpPr>
          <a:xfrm>
            <a:off x="974877" y="3470741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13" name="자유형: 도형 46">
              <a:extLst>
                <a:ext uri="{FF2B5EF4-FFF2-40B4-BE49-F238E27FC236}">
                  <a16:creationId xmlns:a16="http://schemas.microsoft.com/office/drawing/2014/main" id="{6DA05517-8705-5EC8-E9C6-A4553269A64C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자유형: 도형 47">
              <a:extLst>
                <a:ext uri="{FF2B5EF4-FFF2-40B4-BE49-F238E27FC236}">
                  <a16:creationId xmlns:a16="http://schemas.microsoft.com/office/drawing/2014/main" id="{04318B55-339D-0EEE-2485-A4A6FFAAA159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자유형: 도형 48">
              <a:extLst>
                <a:ext uri="{FF2B5EF4-FFF2-40B4-BE49-F238E27FC236}">
                  <a16:creationId xmlns:a16="http://schemas.microsoft.com/office/drawing/2014/main" id="{567704F7-14AA-FA84-35CF-1076AB918056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E7BE12-BAB8-187D-04D5-ED5C4DDF215F}"/>
              </a:ext>
            </a:extLst>
          </p:cNvPr>
          <p:cNvSpPr/>
          <p:nvPr/>
        </p:nvSpPr>
        <p:spPr>
          <a:xfrm>
            <a:off x="4999052" y="4050216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[Agentic AI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추론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96C332-8550-F519-E4C7-FE54257835FD}"/>
              </a:ext>
            </a:extLst>
          </p:cNvPr>
          <p:cNvSpPr/>
          <p:nvPr/>
        </p:nvSpPr>
        <p:spPr>
          <a:xfrm>
            <a:off x="4515868" y="4448117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대형행동모델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(LAM)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협업형 복합재난 전문 지식화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658793-9033-F9B3-2765-E390FC3AD58D}"/>
              </a:ext>
            </a:extLst>
          </p:cNvPr>
          <p:cNvSpPr/>
          <p:nvPr/>
        </p:nvSpPr>
        <p:spPr>
          <a:xfrm>
            <a:off x="6382439" y="4427158"/>
            <a:ext cx="1734842" cy="370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분산 다중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강화학습 기반 실시간 복합재난 상황 인지 추론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A4AAEE-C70A-EA42-9735-01C3D14CF7BC}"/>
              </a:ext>
            </a:extLst>
          </p:cNvPr>
          <p:cNvSpPr/>
          <p:nvPr/>
        </p:nvSpPr>
        <p:spPr>
          <a:xfrm>
            <a:off x="4999052" y="5209692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[Agentic AI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실증 시뮬레이션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9758DF-6980-471B-4841-EFA346C07D85}"/>
              </a:ext>
            </a:extLst>
          </p:cNvPr>
          <p:cNvSpPr/>
          <p:nvPr/>
        </p:nvSpPr>
        <p:spPr>
          <a:xfrm>
            <a:off x="4515868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및 물리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AI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엔진 기반 대응 가상 시뮬레이션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5E0FF3-D689-6DDF-22B0-495547AA70E1}"/>
              </a:ext>
            </a:extLst>
          </p:cNvPr>
          <p:cNvSpPr/>
          <p:nvPr/>
        </p:nvSpPr>
        <p:spPr>
          <a:xfrm>
            <a:off x="6378203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실증 시나리오 기반  실시간 복합재난 초기 검출 및 대응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D9888D-46DC-AB08-E010-4E3328EB94D9}"/>
              </a:ext>
            </a:extLst>
          </p:cNvPr>
          <p:cNvSpPr/>
          <p:nvPr/>
        </p:nvSpPr>
        <p:spPr>
          <a:xfrm>
            <a:off x="4503903" y="6034617"/>
            <a:ext cx="3613378" cy="349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Genesis, COSMOS WFM 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등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;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도시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-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-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군중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-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대응 가상 시뮬레이션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7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57708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단계별 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43648" y="3320278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583612"/>
            <a:ext cx="2212136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JAVIS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자율 운영 검증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366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[Autonomous Layer]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해양복합도시 복합재난 시나리오 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Group Policy Knowledge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실증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JAVIS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실시간 복합재난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대응 운영 및 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검증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평가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체계 운영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성과물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8653855" y="3529401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163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819059" y="4168283"/>
            <a:ext cx="221413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초기 복합재난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대응 시간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</a:t>
            </a:r>
            <a:r>
              <a:rPr lang="ko-KR" altLang="en-US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</a:t>
            </a:r>
            <a:r>
              <a:rPr lang="en-US" altLang="ko-KR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~30</a:t>
            </a:r>
            <a:r>
              <a:rPr lang="ko-KR" altLang="en-US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이내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1571169" y="2416003"/>
            <a:ext cx="8284319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단계 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(5~8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년차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 : 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복합재난관리시스템 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JAVIS 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기반 복합재난 예측 및 자율 운영 실증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02560-51F2-A02B-A583-720BFF928D1A}"/>
              </a:ext>
            </a:extLst>
          </p:cNvPr>
          <p:cNvSpPr txBox="1"/>
          <p:nvPr/>
        </p:nvSpPr>
        <p:spPr>
          <a:xfrm>
            <a:off x="4500233" y="3645769"/>
            <a:ext cx="3587261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협업지능화 복합재난 자율 디지털트윈 운영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3409C6-341A-FA74-681D-4B40680BEB76}"/>
              </a:ext>
            </a:extLst>
          </p:cNvPr>
          <p:cNvSpPr/>
          <p:nvPr/>
        </p:nvSpPr>
        <p:spPr>
          <a:xfrm>
            <a:off x="8850743" y="5463519"/>
            <a:ext cx="2214132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복합재난 의사결정 자동화 </a:t>
            </a: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95%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43C6F05-C2C5-97E9-60BF-2850DBF4003A}"/>
              </a:ext>
            </a:extLst>
          </p:cNvPr>
          <p:cNvGrpSpPr/>
          <p:nvPr/>
        </p:nvGrpSpPr>
        <p:grpSpPr>
          <a:xfrm>
            <a:off x="974877" y="3470741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13" name="자유형: 도형 46">
              <a:extLst>
                <a:ext uri="{FF2B5EF4-FFF2-40B4-BE49-F238E27FC236}">
                  <a16:creationId xmlns:a16="http://schemas.microsoft.com/office/drawing/2014/main" id="{BB732296-34AD-86D4-2FC9-1FC5DBBAD594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자유형: 도형 47">
              <a:extLst>
                <a:ext uri="{FF2B5EF4-FFF2-40B4-BE49-F238E27FC236}">
                  <a16:creationId xmlns:a16="http://schemas.microsoft.com/office/drawing/2014/main" id="{B619B161-4B72-E316-A997-C2215FA645CA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자유형: 도형 48">
              <a:extLst>
                <a:ext uri="{FF2B5EF4-FFF2-40B4-BE49-F238E27FC236}">
                  <a16:creationId xmlns:a16="http://schemas.microsoft.com/office/drawing/2014/main" id="{90CC9652-C2BE-DDCE-272D-5AABA4F48744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3DB71C-7C72-8885-A498-227329CDDF86}"/>
              </a:ext>
            </a:extLst>
          </p:cNvPr>
          <p:cNvSpPr/>
          <p:nvPr/>
        </p:nvSpPr>
        <p:spPr>
          <a:xfrm>
            <a:off x="4999052" y="4030761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협업 지능화 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– Expert Group 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정책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F5687F-8F07-5DF8-C7BD-D513FB7F603E}"/>
              </a:ext>
            </a:extLst>
          </p:cNvPr>
          <p:cNvSpPr/>
          <p:nvPr/>
        </p:nvSpPr>
        <p:spPr>
          <a:xfrm>
            <a:off x="4515868" y="4428662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대형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AI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모델 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Expert Group Policy Knowledge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실증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396966-1B0A-DB0B-56B3-B4A8342899A1}"/>
              </a:ext>
            </a:extLst>
          </p:cNvPr>
          <p:cNvSpPr/>
          <p:nvPr/>
        </p:nvSpPr>
        <p:spPr>
          <a:xfrm>
            <a:off x="6382439" y="4407703"/>
            <a:ext cx="1734842" cy="370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자율 협업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Expert Knowledge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상호 운영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6ACA89-52DF-254D-55E4-C1D0312221EF}"/>
              </a:ext>
            </a:extLst>
          </p:cNvPr>
          <p:cNvSpPr/>
          <p:nvPr/>
        </p:nvSpPr>
        <p:spPr>
          <a:xfrm>
            <a:off x="4999052" y="5209692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자율 검증 및 대응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E62265-EB1F-6029-F8BD-8502843234A8}"/>
              </a:ext>
            </a:extLst>
          </p:cNvPr>
          <p:cNvSpPr/>
          <p:nvPr/>
        </p:nvSpPr>
        <p:spPr>
          <a:xfrm>
            <a:off x="4515868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디지털트윈 복합재난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자율 운영 및 대응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검증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/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평가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59CD0A-A8BC-668B-9381-AF3078CF2B19}"/>
              </a:ext>
            </a:extLst>
          </p:cNvPr>
          <p:cNvSpPr/>
          <p:nvPr/>
        </p:nvSpPr>
        <p:spPr>
          <a:xfrm>
            <a:off x="6378203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 복합재난 대응 </a:t>
            </a:r>
            <a:endParaRPr lang="en-US" altLang="ko-KR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현장 검증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27404C-D35F-3076-3436-380538BF45C0}"/>
              </a:ext>
            </a:extLst>
          </p:cNvPr>
          <p:cNvSpPr/>
          <p:nvPr/>
        </p:nvSpPr>
        <p:spPr>
          <a:xfrm>
            <a:off x="4503903" y="6034617"/>
            <a:ext cx="3613378" cy="16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해양복합도시 대상 복합재난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기상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빌딩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지하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6AD907-2A83-4132-B561-2E77F0FF5469}"/>
              </a:ext>
            </a:extLst>
          </p:cNvPr>
          <p:cNvSpPr/>
          <p:nvPr/>
        </p:nvSpPr>
        <p:spPr>
          <a:xfrm>
            <a:off x="4515868" y="4847380"/>
            <a:ext cx="3613378" cy="16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대형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AI</a:t>
            </a:r>
            <a:r>
              <a:rPr kumimoji="0" lang="ko-KR" altLang="en-US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모델 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(LCM,LAM,LWM) </a:t>
            </a:r>
          </a:p>
        </p:txBody>
      </p:sp>
    </p:spTree>
    <p:extLst>
      <p:ext uri="{BB962C8B-B14F-4D97-AF65-F5344CB8AC3E}">
        <p14:creationId xmlns:p14="http://schemas.microsoft.com/office/powerpoint/2010/main" val="1466313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57708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단계별 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sp>
        <p:nvSpPr>
          <p:cNvPr id="84" name="사각형: 둥근 모서리 2">
            <a:extLst>
              <a:ext uri="{FF2B5EF4-FFF2-40B4-BE49-F238E27FC236}">
                <a16:creationId xmlns:a16="http://schemas.microsoft.com/office/drawing/2014/main" id="{87E8374A-E963-E95C-B4E0-5857AB96F4EB}"/>
              </a:ext>
            </a:extLst>
          </p:cNvPr>
          <p:cNvSpPr/>
          <p:nvPr/>
        </p:nvSpPr>
        <p:spPr>
          <a:xfrm>
            <a:off x="-1725" y="2061639"/>
            <a:ext cx="12192000" cy="2549289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EBECF0">
                  <a:lumMod val="65000"/>
                  <a:lumOff val="35000"/>
                </a:srgbClr>
              </a:gs>
              <a:gs pos="0">
                <a:srgbClr val="EBECF0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ysClr val="windowText" lastClr="000000">
                <a:alpha val="13000"/>
              </a:sys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14764" y="2212397"/>
            <a:ext cx="1053855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 </a:t>
            </a:r>
            <a:r>
              <a:rPr kumimoji="0" lang="ko-KR" altLang="en-US" sz="12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  </a:t>
            </a:r>
            <a:endParaRPr kumimoji="0" lang="en-US" altLang="ko-KR" sz="4400" b="0" i="0" u="none" strike="noStrike" kern="0" cap="none" spc="-5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1514954" y="2321833"/>
            <a:ext cx="239168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멀티소스 복합재난 테이터셋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1528564" y="2578722"/>
            <a:ext cx="2337178" cy="203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복합 재난 합성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현실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가상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데이터셋 종류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67F7580-42E5-0048-AC6D-E144E92AD78E}"/>
              </a:ext>
            </a:extLst>
          </p:cNvPr>
          <p:cNvGrpSpPr/>
          <p:nvPr/>
        </p:nvGrpSpPr>
        <p:grpSpPr>
          <a:xfrm>
            <a:off x="5868032" y="4741942"/>
            <a:ext cx="452486" cy="452298"/>
            <a:chOff x="5580668" y="4185501"/>
            <a:chExt cx="452486" cy="452298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09CDB2B-1F2E-2A3E-641C-CABAFD96435B}"/>
                </a:ext>
              </a:extLst>
            </p:cNvPr>
            <p:cNvGrpSpPr/>
            <p:nvPr/>
          </p:nvGrpSpPr>
          <p:grpSpPr>
            <a:xfrm>
              <a:off x="5580668" y="4185501"/>
              <a:ext cx="452486" cy="226243"/>
              <a:chOff x="5580668" y="4185501"/>
              <a:chExt cx="452486" cy="226243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48819D6B-E2DB-2A1D-AA17-2C401A9EF8FA}"/>
                  </a:ext>
                </a:extLst>
              </p:cNvPr>
              <p:cNvCxnSpPr/>
              <p:nvPr/>
            </p:nvCxnSpPr>
            <p:spPr>
              <a:xfrm>
                <a:off x="5580668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67596537-49B3-05B5-946C-FDDA6AA73E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6911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8FD6595F-0C30-4324-3240-BAC2E0AAF283}"/>
                </a:ext>
              </a:extLst>
            </p:cNvPr>
            <p:cNvGrpSpPr/>
            <p:nvPr/>
          </p:nvGrpSpPr>
          <p:grpSpPr>
            <a:xfrm>
              <a:off x="5580668" y="4298529"/>
              <a:ext cx="452486" cy="226243"/>
              <a:chOff x="5580668" y="4185501"/>
              <a:chExt cx="452486" cy="226243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45E7B348-9E53-4273-1FBD-62AC2AD41ACB}"/>
                  </a:ext>
                </a:extLst>
              </p:cNvPr>
              <p:cNvCxnSpPr/>
              <p:nvPr/>
            </p:nvCxnSpPr>
            <p:spPr>
              <a:xfrm>
                <a:off x="5580668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87BAEB8-9616-8CB7-7690-67AF2614B6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6911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FE0A7E1-30D1-EA92-5486-7307C3EC5AC6}"/>
                </a:ext>
              </a:extLst>
            </p:cNvPr>
            <p:cNvGrpSpPr/>
            <p:nvPr/>
          </p:nvGrpSpPr>
          <p:grpSpPr>
            <a:xfrm>
              <a:off x="5580668" y="4411556"/>
              <a:ext cx="452486" cy="226243"/>
              <a:chOff x="5580668" y="4185501"/>
              <a:chExt cx="452486" cy="226243"/>
            </a:xfrm>
          </p:grpSpPr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8475F81C-B167-24EC-3D15-4CC130F19E14}"/>
                  </a:ext>
                </a:extLst>
              </p:cNvPr>
              <p:cNvCxnSpPr/>
              <p:nvPr/>
            </p:nvCxnSpPr>
            <p:spPr>
              <a:xfrm>
                <a:off x="5580668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18279E07-27DE-67E2-AE7F-01E55BE866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6911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1ACF26C-507D-5599-D2D0-F5AD497D6903}"/>
              </a:ext>
            </a:extLst>
          </p:cNvPr>
          <p:cNvSpPr/>
          <p:nvPr/>
        </p:nvSpPr>
        <p:spPr>
          <a:xfrm>
            <a:off x="0" y="5244603"/>
            <a:ext cx="12192000" cy="675429"/>
          </a:xfrm>
          <a:prstGeom prst="rect">
            <a:avLst/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152400" dist="127000" dir="13500000" algn="tl" rotWithShape="0">
              <a:sysClr val="window" lastClr="FFFFFF">
                <a:alpha val="78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381AFA0-4144-B87B-D236-057E2EAC1018}"/>
              </a:ext>
            </a:extLst>
          </p:cNvPr>
          <p:cNvSpPr txBox="1"/>
          <p:nvPr/>
        </p:nvSpPr>
        <p:spPr>
          <a:xfrm>
            <a:off x="491786" y="5357630"/>
            <a:ext cx="11204990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lang="en-US" altLang="ko-KR" sz="24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JAVIS </a:t>
            </a:r>
            <a:r>
              <a:rPr lang="ko-KR" altLang="en-US" sz="24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복합재난 자율 대응</a:t>
            </a:r>
            <a:r>
              <a:rPr lang="en-US" altLang="ko-KR" sz="24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- </a:t>
            </a:r>
            <a:r>
              <a:rPr lang="en-US" altLang="ko-KR" sz="24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/>
                </a:solidFill>
              </a:rPr>
              <a:t>1:29:300</a:t>
            </a:r>
            <a:r>
              <a:rPr lang="ko-KR" altLang="en-US" sz="24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/>
                </a:solidFill>
              </a:rPr>
              <a:t>법칙 </a:t>
            </a:r>
            <a:r>
              <a:rPr lang="en-US" altLang="ko-KR" sz="24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10</a:t>
            </a:r>
            <a:r>
              <a:rPr lang="ko-KR" altLang="en-US" sz="24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초 이내 감지</a:t>
            </a:r>
            <a:r>
              <a:rPr lang="en-US" altLang="ko-KR" sz="24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, 15</a:t>
            </a:r>
            <a:r>
              <a:rPr lang="ko-KR" altLang="en-US" sz="24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분 이내 초기 대응 완료</a:t>
            </a:r>
          </a:p>
        </p:txBody>
      </p:sp>
      <p:sp>
        <p:nvSpPr>
          <p:cNvPr id="117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16200000">
            <a:off x="3880217" y="2289281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14764" y="3042920"/>
            <a:ext cx="1053855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95</a:t>
            </a:r>
            <a:r>
              <a:rPr kumimoji="0" lang="en-US" altLang="ko-KR" sz="4400" b="0" i="0" u="none" strike="noStrike" kern="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kumimoji="0" lang="en-US" altLang="ko-KR" sz="1400" b="0" i="0" u="none" strike="noStrike" kern="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%</a:t>
            </a:r>
            <a:endParaRPr kumimoji="0" lang="en-US" altLang="ko-KR" sz="1400" b="0" i="0" u="none" strike="noStrike" kern="0" cap="none" spc="-5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1514954" y="3152356"/>
            <a:ext cx="220092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복합재난 예측모델 정확도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1552847" y="3406254"/>
            <a:ext cx="3130665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복합 환경 및 복합 재난 예측 모델 정확도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(FRA 5%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이내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127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16200000">
            <a:off x="3880217" y="3119804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284444" y="2206806"/>
            <a:ext cx="1626878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latinLnBrk="0">
              <a:defRPr/>
            </a:pPr>
            <a:r>
              <a:rPr kumimoji="0" lang="en-US" altLang="ko-KR" sz="44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400" kern="0" spc="-50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:rPr>
              <a:t> </a:t>
            </a:r>
            <a:r>
              <a:rPr lang="ko-KR" altLang="en-US" sz="1400" kern="0" spc="-50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:rPr>
              <a:t>초 </a:t>
            </a:r>
            <a:r>
              <a:rPr kumimoji="0" lang="en-US" altLang="ko-KR" sz="44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/30 </a:t>
            </a:r>
            <a:r>
              <a:rPr lang="ko-KR" altLang="en-US" sz="1200" kern="0" spc="-50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:rPr>
              <a:t>초</a:t>
            </a:r>
            <a:r>
              <a:rPr kumimoji="0" lang="ko-KR" altLang="en-US" sz="12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endParaRPr kumimoji="0" lang="en-US" altLang="ko-KR" sz="4400" b="0" i="0" u="none" strike="noStrike" kern="0" cap="none" spc="-5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8099249" y="2321833"/>
            <a:ext cx="22522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복합재난 데이터 처리 속도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8112859" y="2578722"/>
            <a:ext cx="2595262" cy="203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AIoT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센서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)/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복합 데이터  처리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(30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131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5400000" flipV="1">
            <a:off x="10487455" y="2351704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14764" y="3847990"/>
            <a:ext cx="1053855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1K</a:t>
            </a:r>
            <a:r>
              <a:rPr kumimoji="0" lang="en-US" altLang="ko-KR" sz="4400" b="0" i="0" u="none" strike="noStrike" kern="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kumimoji="0" lang="ko-KR" altLang="en-US" sz="1400" b="0" i="0" u="none" strike="noStrike" kern="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</a:t>
            </a:r>
            <a:endParaRPr kumimoji="0" lang="en-US" altLang="ko-KR" sz="1400" b="0" i="0" u="none" strike="noStrike" kern="0" cap="none" spc="-5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1514954" y="3957426"/>
            <a:ext cx="27747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다중 </a:t>
            </a: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 agents </a:t>
            </a:r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동시 처리 개수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1552847" y="4211324"/>
            <a:ext cx="2919069" cy="203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Multi AI Agents Orchestrator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Agent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동시 처리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5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16200000">
            <a:off x="4254294" y="3945160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284444" y="3045450"/>
            <a:ext cx="1626878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latinLnBrk="0">
              <a:defRPr/>
            </a:pPr>
            <a:r>
              <a:rPr kumimoji="0" lang="en-US" altLang="ko-KR" sz="44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15 </a:t>
            </a:r>
            <a:r>
              <a:rPr kumimoji="0" lang="ko-KR" altLang="en-US" sz="1400" b="0" i="0" u="none" strike="noStrike" kern="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  이내</a:t>
            </a:r>
            <a:endParaRPr kumimoji="0" lang="en-US" altLang="ko-KR" sz="1400" b="0" i="0" u="none" strike="noStrike" kern="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8099249" y="3160477"/>
            <a:ext cx="2494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복합재난 초기 재난 대응 시간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8112859" y="3417366"/>
            <a:ext cx="1865895" cy="203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자율 검증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재난 대응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대응 시간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4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5400000" flipV="1">
            <a:off x="10591706" y="3182227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284444" y="3785647"/>
            <a:ext cx="1053855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95</a:t>
            </a:r>
            <a:r>
              <a:rPr kumimoji="0" lang="en-US" altLang="ko-KR" sz="4400" b="0" i="0" u="none" strike="noStrike" kern="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kumimoji="0" lang="en-US" altLang="ko-KR" sz="1400" b="0" i="0" u="none" strike="noStrike" kern="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%</a:t>
            </a:r>
            <a:endParaRPr kumimoji="0" lang="en-US" altLang="ko-KR" sz="1400" b="0" i="0" u="none" strike="noStrike" kern="0" cap="none" spc="-5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8099249" y="3903620"/>
            <a:ext cx="26337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복합재난 의사결정 자동화 수준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8112859" y="4160509"/>
            <a:ext cx="3417602" cy="203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의사결정 자동화 비율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(AI Agent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결정 수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결정 수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)x100</a:t>
            </a:r>
          </a:p>
        </p:txBody>
      </p:sp>
      <p:sp>
        <p:nvSpPr>
          <p:cNvPr id="159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16200000" flipV="1">
            <a:off x="10778185" y="3907076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37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8"/>
            <a:ext cx="12192000" cy="69684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85904B-8C95-581D-603D-D9C69DC7B795}"/>
              </a:ext>
            </a:extLst>
          </p:cNvPr>
          <p:cNvSpPr/>
          <p:nvPr/>
        </p:nvSpPr>
        <p:spPr>
          <a:xfrm>
            <a:off x="0" y="0"/>
            <a:ext cx="12192000" cy="696842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88262-E84D-49B1-A047-3D6E385230B9}"/>
              </a:ext>
            </a:extLst>
          </p:cNvPr>
          <p:cNvSpPr txBox="1"/>
          <p:nvPr/>
        </p:nvSpPr>
        <p:spPr>
          <a:xfrm>
            <a:off x="1250010" y="2512717"/>
            <a:ext cx="1375378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CAA864-0C1E-4C31-81BD-F07297337BC6}"/>
              </a:ext>
            </a:extLst>
          </p:cNvPr>
          <p:cNvCxnSpPr>
            <a:cxnSpLocks/>
          </p:cNvCxnSpPr>
          <p:nvPr/>
        </p:nvCxnSpPr>
        <p:spPr>
          <a:xfrm>
            <a:off x="2883159" y="2687216"/>
            <a:ext cx="0" cy="9423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E0D69-EED5-42D7-B913-28C54A45F426}"/>
              </a:ext>
            </a:extLst>
          </p:cNvPr>
          <p:cNvSpPr txBox="1"/>
          <p:nvPr/>
        </p:nvSpPr>
        <p:spPr>
          <a:xfrm>
            <a:off x="3276120" y="2786662"/>
            <a:ext cx="6280565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추진전략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·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방법 및 추진체계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67217-163B-44DF-BBDE-6C17E21EA8ED}"/>
              </a:ext>
            </a:extLst>
          </p:cNvPr>
          <p:cNvSpPr txBox="1"/>
          <p:nvPr/>
        </p:nvSpPr>
        <p:spPr>
          <a:xfrm>
            <a:off x="3276120" y="3318575"/>
            <a:ext cx="5613716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JAVIS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자율 대응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- 1:29:300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법칙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10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초 이내 감지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15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분 이내 초기 대응 완료</a:t>
            </a:r>
            <a:endParaRPr kumimoji="0" lang="en-US" altLang="ko-KR" sz="1400" b="0" i="0" u="none" strike="noStrike" kern="120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304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3" y="331622"/>
            <a:ext cx="746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추진전략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·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방법 및 추진체계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17" name="_x495966776" descr="EMB000009a012f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"/>
          <a:stretch/>
        </p:blipFill>
        <p:spPr bwMode="auto">
          <a:xfrm>
            <a:off x="789384" y="1001636"/>
            <a:ext cx="10676409" cy="562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741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6789B-89D9-9093-F2ED-AB2A803E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5033CD8-8A8E-B74A-7102-97F3DB16BB2B}"/>
              </a:ext>
            </a:extLst>
          </p:cNvPr>
          <p:cNvSpPr txBox="1"/>
          <p:nvPr/>
        </p:nvSpPr>
        <p:spPr>
          <a:xfrm>
            <a:off x="1126663" y="331622"/>
            <a:ext cx="746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추진전략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·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방법 및 추진체계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ABE79-DA9F-839B-DC84-6CE414BBBF1E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E9BB37-0419-92B5-CFEC-6DE4145231B0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5E0ECDF-3D43-6CBF-6978-08DAE303F307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98860A-B22E-EC6D-6B22-EFD67310310E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22BF5F9-63D4-BD24-BB9E-976897435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E309A2-8327-52F3-8430-732615E90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423B0B-F667-38B4-47D3-CA2628C6D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5D2F12D-BB6B-CAD6-02F1-698EF7E63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39">
            <a:extLst>
              <a:ext uri="{FF2B5EF4-FFF2-40B4-BE49-F238E27FC236}">
                <a16:creationId xmlns:a16="http://schemas.microsoft.com/office/drawing/2014/main" id="{CBB259D2-24BC-3181-E20B-E9D9BD52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86" y="1856736"/>
            <a:ext cx="6590529" cy="42093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18C79D-00DD-484A-E913-115384A5DD30}"/>
              </a:ext>
            </a:extLst>
          </p:cNvPr>
          <p:cNvSpPr/>
          <p:nvPr/>
        </p:nvSpPr>
        <p:spPr>
          <a:xfrm>
            <a:off x="523285" y="1664533"/>
            <a:ext cx="4497133" cy="357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❶ 디지털트윈 테스트베드 구축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69875" marR="0" lvl="0" indent="-90488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69875" marR="0" lvl="0" indent="-90488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과학기술정보통신부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“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디지털트윈 기반 스마트시티랩 실증 단지 조성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 </a:t>
            </a:r>
          </a:p>
          <a:p>
            <a:pPr marL="269875" marR="0" lvl="0" indent="-90488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과제 주관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(’22~’25)</a:t>
            </a:r>
          </a:p>
          <a:p>
            <a:pPr marL="269875" marR="0" lvl="0" indent="-90488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주관기관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동아대학교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),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공동기관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한국수자원공사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한국건설기술연구원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한국토지정보공사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DI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솔루션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360363" marR="0" lvl="0" indent="-180975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실증대상지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에코델타시티 스마트빌리지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스마트시티랩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60363" marR="0" lvl="0" indent="-180975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개발내용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60363" marR="0" lvl="0" indent="-90488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>
                <a:tab pos="269875" algn="l"/>
              </a:tabLst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스마트시티 데이터 모델 프로토타입 개발</a:t>
            </a:r>
          </a:p>
          <a:p>
            <a:pPr marL="360363" marR="0" lvl="0" indent="-90488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>
                <a:tab pos="269875" algn="l"/>
              </a:tabLst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스마트시티 서비스별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AIoT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디바이스 기반 센싱 시스템 구축</a:t>
            </a:r>
          </a:p>
          <a:p>
            <a:pPr marL="360363" marR="0" lvl="0" indent="-90488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>
                <a:tab pos="269875" algn="l"/>
              </a:tabLst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디지털트윈 기반 컴퓨팅 데이터 플랫폼 및 테스트베드 구축 활용</a:t>
            </a: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38010-FB60-2AB1-77B3-7376EEC3FE66}"/>
              </a:ext>
            </a:extLst>
          </p:cNvPr>
          <p:cNvSpPr/>
          <p:nvPr/>
        </p:nvSpPr>
        <p:spPr>
          <a:xfrm rot="5400000">
            <a:off x="1000883" y="714442"/>
            <a:ext cx="291942" cy="110490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주관기관 역량</a:t>
            </a:r>
          </a:p>
        </p:txBody>
      </p:sp>
    </p:spTree>
    <p:extLst>
      <p:ext uri="{BB962C8B-B14F-4D97-AF65-F5344CB8AC3E}">
        <p14:creationId xmlns:p14="http://schemas.microsoft.com/office/powerpoint/2010/main" val="80962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AFAFC-8CE4-0A56-028B-59773682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45DC69-CD93-1FC7-772E-06E592EF0C47}"/>
              </a:ext>
            </a:extLst>
          </p:cNvPr>
          <p:cNvSpPr txBox="1"/>
          <p:nvPr/>
        </p:nvSpPr>
        <p:spPr>
          <a:xfrm>
            <a:off x="1126663" y="331622"/>
            <a:ext cx="746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추진전략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·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방법 및 추진체계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2A22C-66BD-858B-DD8D-8FC65895FEA1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27A945A-1D2E-A3F8-E043-06887CA5D6A7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A71BCC-23DE-72C9-F588-70E930D4618C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52E2D4-3547-A9C6-2347-E844310D2A37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C305757-46A4-D8BC-3608-0E22D50A0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A407170-953A-05A3-A46E-959FDA124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2A5794-D349-9F85-C16B-AD4FA4D4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FBD89D-48D6-7F6C-3624-2753159ED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36BBA7-7FEB-7CFE-7C1C-9ED62F10CD42}"/>
              </a:ext>
            </a:extLst>
          </p:cNvPr>
          <p:cNvSpPr/>
          <p:nvPr/>
        </p:nvSpPr>
        <p:spPr>
          <a:xfrm>
            <a:off x="523285" y="1373383"/>
            <a:ext cx="5970452" cy="48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6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 </a:t>
            </a:r>
            <a:r>
              <a:rPr kumimoji="0" lang="ko-KR" altLang="en-US" sz="16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개방 표준형 </a:t>
            </a:r>
            <a:r>
              <a:rPr kumimoji="0" lang="en-US" altLang="ko-KR" sz="16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3D </a:t>
            </a:r>
            <a:r>
              <a:rPr kumimoji="0" lang="ko-KR" altLang="en-US" sz="16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도시모델 구축 및 센서 통합 </a:t>
            </a:r>
            <a:r>
              <a:rPr kumimoji="0" lang="en-US" altLang="ko-KR" sz="16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6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스마트빌리지</a:t>
            </a:r>
            <a:r>
              <a:rPr kumimoji="0" lang="en-US" altLang="ko-KR" sz="16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  <a:endParaRPr kumimoji="0" lang="ko-KR" altLang="en-US" sz="16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31" name="Picture 59">
            <a:extLst>
              <a:ext uri="{FF2B5EF4-FFF2-40B4-BE49-F238E27FC236}">
                <a16:creationId xmlns:a16="http://schemas.microsoft.com/office/drawing/2014/main" id="{8ADF76B8-D7E1-F5A0-9744-0F3F26F4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" t="1" r="273" b="58304"/>
          <a:stretch/>
        </p:blipFill>
        <p:spPr>
          <a:xfrm>
            <a:off x="140689" y="1986286"/>
            <a:ext cx="5970452" cy="126159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61">
            <a:extLst>
              <a:ext uri="{FF2B5EF4-FFF2-40B4-BE49-F238E27FC236}">
                <a16:creationId xmlns:a16="http://schemas.microsoft.com/office/drawing/2014/main" id="{E631BF48-A61A-8748-384A-3349AC52C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65" y="1672587"/>
            <a:ext cx="3951994" cy="14846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6FD532-8970-68BC-B61D-33A457B89179}"/>
              </a:ext>
            </a:extLst>
          </p:cNvPr>
          <p:cNvSpPr/>
          <p:nvPr/>
        </p:nvSpPr>
        <p:spPr>
          <a:xfrm>
            <a:off x="6198473" y="1616528"/>
            <a:ext cx="5867979" cy="16313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913F45-A898-0EF1-BD02-72BA3C8BEEBA}"/>
              </a:ext>
            </a:extLst>
          </p:cNvPr>
          <p:cNvSpPr/>
          <p:nvPr/>
        </p:nvSpPr>
        <p:spPr>
          <a:xfrm>
            <a:off x="119255" y="3213315"/>
            <a:ext cx="5991885" cy="30094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2DEFAFD-DD48-2809-7450-E9B40572C0AF}"/>
              </a:ext>
            </a:extLst>
          </p:cNvPr>
          <p:cNvSpPr/>
          <p:nvPr/>
        </p:nvSpPr>
        <p:spPr>
          <a:xfrm>
            <a:off x="6178909" y="3213315"/>
            <a:ext cx="5887544" cy="30094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8122D-7DC7-1D8F-2B6A-FD9B11E7C5FE}"/>
              </a:ext>
            </a:extLst>
          </p:cNvPr>
          <p:cNvSpPr txBox="1"/>
          <p:nvPr/>
        </p:nvSpPr>
        <p:spPr>
          <a:xfrm>
            <a:off x="86418" y="6236247"/>
            <a:ext cx="6009581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CityGML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추론을 위한 사례기반 맵핑 규칙을 바탕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Room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재정의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0554E-7330-3968-2359-5B3D5B707D62}"/>
              </a:ext>
            </a:extLst>
          </p:cNvPr>
          <p:cNvSpPr txBox="1"/>
          <p:nvPr/>
        </p:nvSpPr>
        <p:spPr>
          <a:xfrm>
            <a:off x="6163768" y="6213731"/>
            <a:ext cx="5920607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구현된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IFC to CityGML to 3DTiles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자동 변환기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A7653D-4D74-7982-0AC5-B6698262A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4" y="3212209"/>
            <a:ext cx="5991886" cy="29953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A819AA-F644-9B24-C309-200C87B71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473" y="3224946"/>
            <a:ext cx="5845660" cy="292683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E32E6F-19F8-07D6-EF63-B32BB9753E88}"/>
              </a:ext>
            </a:extLst>
          </p:cNvPr>
          <p:cNvSpPr/>
          <p:nvPr/>
        </p:nvSpPr>
        <p:spPr>
          <a:xfrm rot="5400000">
            <a:off x="1000883" y="714442"/>
            <a:ext cx="291942" cy="110490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주관기관 역량</a:t>
            </a:r>
          </a:p>
        </p:txBody>
      </p:sp>
    </p:spTree>
    <p:extLst>
      <p:ext uri="{BB962C8B-B14F-4D97-AF65-F5344CB8AC3E}">
        <p14:creationId xmlns:p14="http://schemas.microsoft.com/office/powerpoint/2010/main" val="3026741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AFAFC-8CE4-0A56-028B-59773682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45DC69-CD93-1FC7-772E-06E592EF0C47}"/>
              </a:ext>
            </a:extLst>
          </p:cNvPr>
          <p:cNvSpPr txBox="1"/>
          <p:nvPr/>
        </p:nvSpPr>
        <p:spPr>
          <a:xfrm>
            <a:off x="1126663" y="331622"/>
            <a:ext cx="746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추진전략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·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방법 및 추진체계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2A22C-66BD-858B-DD8D-8FC65895FEA1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27A945A-1D2E-A3F8-E043-06887CA5D6A7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A71BCC-23DE-72C9-F588-70E930D4618C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52E2D4-3547-A9C6-2347-E844310D2A37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C305757-46A4-D8BC-3608-0E22D50A0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A407170-953A-05A3-A46E-959FDA124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2A5794-D349-9F85-C16B-AD4FA4D4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FBD89D-48D6-7F6C-3624-2753159ED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CA204D-D684-C433-7E35-7336A6A7C499}"/>
              </a:ext>
            </a:extLst>
          </p:cNvPr>
          <p:cNvSpPr/>
          <p:nvPr/>
        </p:nvSpPr>
        <p:spPr>
          <a:xfrm>
            <a:off x="523285" y="1366660"/>
            <a:ext cx="7012351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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공간데이터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(CityGML)+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센서데이터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(OGC Sensorthing)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결합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82EF75-2628-40E8-34E1-4350DA8B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1" y="1847142"/>
            <a:ext cx="10903317" cy="40935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67B62AF-2769-05A1-AB78-D125613FCE94}"/>
              </a:ext>
            </a:extLst>
          </p:cNvPr>
          <p:cNvSpPr txBox="1"/>
          <p:nvPr/>
        </p:nvSpPr>
        <p:spPr>
          <a:xfrm>
            <a:off x="619848" y="5960135"/>
            <a:ext cx="10951200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온톨로지기반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(OWL) Knowledge Graph(KG)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생성기 변환기 개발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(2025) 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153AF0-8D5D-76CE-73E3-BA9ECA0FC0C8}"/>
              </a:ext>
            </a:extLst>
          </p:cNvPr>
          <p:cNvSpPr/>
          <p:nvPr/>
        </p:nvSpPr>
        <p:spPr>
          <a:xfrm rot="5400000">
            <a:off x="1000883" y="714442"/>
            <a:ext cx="291942" cy="110490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주관기관 역량</a:t>
            </a:r>
          </a:p>
        </p:txBody>
      </p:sp>
    </p:spTree>
    <p:extLst>
      <p:ext uri="{BB962C8B-B14F-4D97-AF65-F5344CB8AC3E}">
        <p14:creationId xmlns:p14="http://schemas.microsoft.com/office/powerpoint/2010/main" val="129330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96848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 latinLnBrk="0"/>
            <a:r>
              <a:rPr lang="en-US" altLang="ko-KR" kern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</a:rPr>
              <a:t>Complex Disaster</a:t>
            </a:r>
            <a:r>
              <a:rPr lang="ko-KR" altLang="en-US" kern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4946867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latinLnBrk="0"/>
            <a:r>
              <a:rPr lang="en-US" altLang="ko-KR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</a:rPr>
              <a:t>Disaster Impacts Model*</a:t>
            </a:r>
            <a:endParaRPr kumimoji="0" lang="en-US" altLang="ko-KR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66700" y="-112942"/>
            <a:ext cx="816701" cy="933911"/>
            <a:chOff x="466700" y="-112942"/>
            <a:chExt cx="816701" cy="933911"/>
          </a:xfrm>
        </p:grpSpPr>
        <p:sp>
          <p:nvSpPr>
            <p:cNvPr id="28" name="사각형: 둥근 위쪽 모서리 7">
              <a:extLst>
                <a:ext uri="{FF2B5EF4-FFF2-40B4-BE49-F238E27FC236}">
                  <a16:creationId xmlns:a16="http://schemas.microsoft.com/office/drawing/2014/main" id="{735FA122-9174-B60C-8000-0791FD148C97}"/>
                </a:ext>
              </a:extLst>
            </p:cNvPr>
            <p:cNvSpPr/>
            <p:nvPr/>
          </p:nvSpPr>
          <p:spPr>
            <a:xfrm rot="10800000">
              <a:off x="574894" y="-112942"/>
              <a:ext cx="600315" cy="9339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336C"/>
            </a:solidFill>
            <a:ln w="299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A9617-D6C5-2AA8-51C3-B32F1BF6608F}"/>
                </a:ext>
              </a:extLst>
            </p:cNvPr>
            <p:cNvSpPr txBox="1"/>
            <p:nvPr/>
          </p:nvSpPr>
          <p:spPr>
            <a:xfrm>
              <a:off x="466700" y="386145"/>
              <a:ext cx="8167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54FF"/>
                </a:buClr>
                <a:buSzTx/>
                <a:buFontTx/>
                <a:buNone/>
                <a:tabLst/>
                <a:defRPr/>
              </a:pPr>
              <a:r>
                <a: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Key</a:t>
              </a:r>
              <a:endParaRPr kumimoji="0" lang="ko-KR" altLang="en-US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869B82-6195-9EAF-C9B9-06E796E33DE2}"/>
              </a:ext>
            </a:extLst>
          </p:cNvPr>
          <p:cNvSpPr txBox="1"/>
          <p:nvPr/>
        </p:nvSpPr>
        <p:spPr>
          <a:xfrm>
            <a:off x="1082868" y="6250823"/>
            <a:ext cx="3768660" cy="1738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latinLnBrk="0"/>
            <a:r>
              <a:rPr lang="en-US" altLang="ko-KR" sz="11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 source: Disaster studies, Michael K Lindell(2013), Sage Journals</a:t>
            </a:r>
            <a:endParaRPr kumimoji="0" lang="en-US" altLang="ko-KR" sz="11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167688-DA43-D0BC-4FDB-B0DF03A8FB2D}"/>
              </a:ext>
            </a:extLst>
          </p:cNvPr>
          <p:cNvGrpSpPr/>
          <p:nvPr/>
        </p:nvGrpSpPr>
        <p:grpSpPr>
          <a:xfrm>
            <a:off x="1045696" y="1982585"/>
            <a:ext cx="2978150" cy="3998422"/>
            <a:chOff x="2952750" y="1936750"/>
            <a:chExt cx="6286500" cy="21336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775279F-2463-3B29-A041-C0C7E60F7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4C505A9-CD7B-DD78-6855-101133F5A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F613C4-FC9B-4AC5-E3E3-257EFA89CCAB}"/>
              </a:ext>
            </a:extLst>
          </p:cNvPr>
          <p:cNvGrpSpPr/>
          <p:nvPr/>
        </p:nvGrpSpPr>
        <p:grpSpPr>
          <a:xfrm>
            <a:off x="1442872" y="2230731"/>
            <a:ext cx="2183797" cy="616378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A179DAD-6525-F10C-BBEA-993BB62B4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3C774F8-EC04-6733-36EF-1D91ED2AD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Pre-impact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2B5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conditions</a:t>
              </a: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57EDD1-680A-7135-62D4-6211BC832188}"/>
              </a:ext>
            </a:extLst>
          </p:cNvPr>
          <p:cNvGrpSpPr/>
          <p:nvPr/>
        </p:nvGrpSpPr>
        <p:grpSpPr>
          <a:xfrm>
            <a:off x="1442870" y="2961112"/>
            <a:ext cx="2183797" cy="616378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8F0FD39-B285-754E-1BDE-9D2A9C227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649355-9F60-EBCD-1D3E-08F41AD68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Hazard exposure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D248D74-58CE-4C2C-70B6-3573631C0760}"/>
              </a:ext>
            </a:extLst>
          </p:cNvPr>
          <p:cNvGrpSpPr/>
          <p:nvPr/>
        </p:nvGrpSpPr>
        <p:grpSpPr>
          <a:xfrm>
            <a:off x="1442870" y="3681209"/>
            <a:ext cx="2183797" cy="616378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65FFEF9-F045-19F6-356E-D8D6450DE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50DE0038-F2BE-0794-8D4E-56E52128C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Physical vulnerability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4C194C-F380-5175-A2E2-26348453EF03}"/>
              </a:ext>
            </a:extLst>
          </p:cNvPr>
          <p:cNvGrpSpPr/>
          <p:nvPr/>
        </p:nvGrpSpPr>
        <p:grpSpPr>
          <a:xfrm>
            <a:off x="1442869" y="4430917"/>
            <a:ext cx="2183797" cy="616378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4719A7B3-58CB-DCC8-AF7F-3FCA5376D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67FCC0A-B98F-0D08-A687-23BAB5268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Social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vulnerability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1C9102F-F1BA-16C2-25E3-AF5B131B5D39}"/>
              </a:ext>
            </a:extLst>
          </p:cNvPr>
          <p:cNvGrpSpPr/>
          <p:nvPr/>
        </p:nvGrpSpPr>
        <p:grpSpPr>
          <a:xfrm>
            <a:off x="4577220" y="1984336"/>
            <a:ext cx="6029820" cy="1599921"/>
            <a:chOff x="2952750" y="1936750"/>
            <a:chExt cx="6286500" cy="21336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5F6DE591-C143-81F9-39CD-B1E9BDA94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B5D0CF2-5F44-C89B-3641-40E76D706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26778D4-E07E-A3C2-BD3E-CD3264644C61}"/>
              </a:ext>
            </a:extLst>
          </p:cNvPr>
          <p:cNvGrpSpPr/>
          <p:nvPr/>
        </p:nvGrpSpPr>
        <p:grpSpPr>
          <a:xfrm>
            <a:off x="5212081" y="2117123"/>
            <a:ext cx="4883726" cy="268630"/>
            <a:chOff x="2200825" y="1936750"/>
            <a:chExt cx="7831581" cy="2133600"/>
          </a:xfrm>
          <a:solidFill>
            <a:schemeClr val="bg1"/>
          </a:solidFill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9280BA14-3E02-9B69-0D32-FAC70447F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0048A08-211A-80C0-ED2C-E44539343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825" y="1936750"/>
              <a:ext cx="7831581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2B5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Emergency management interventions</a:t>
              </a: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AFD6941-90D4-8D44-11EE-ABB9931353AA}"/>
              </a:ext>
            </a:extLst>
          </p:cNvPr>
          <p:cNvGrpSpPr/>
          <p:nvPr/>
        </p:nvGrpSpPr>
        <p:grpSpPr>
          <a:xfrm>
            <a:off x="4851529" y="2580815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086B033E-2466-2AEA-3A03-60FB2C902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DEA546FA-8D2F-9321-3C75-20BD59EB8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Hazard mitigation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1789166-F44E-BE21-DC3B-B2EA147297D8}"/>
              </a:ext>
            </a:extLst>
          </p:cNvPr>
          <p:cNvGrpSpPr/>
          <p:nvPr/>
        </p:nvGrpSpPr>
        <p:grpSpPr>
          <a:xfrm>
            <a:off x="6769696" y="2580557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056F5AEC-A240-EDAC-44A9-2F076BD84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BC8E98FD-8084-D173-4923-8D978A27C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Hazard preparedness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1A5D5D-E6B5-1300-4294-6B71DC7149F3}"/>
              </a:ext>
            </a:extLst>
          </p:cNvPr>
          <p:cNvGrpSpPr/>
          <p:nvPr/>
        </p:nvGrpSpPr>
        <p:grpSpPr>
          <a:xfrm>
            <a:off x="8731500" y="2580557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75F469F7-EF36-49C8-667F-581D6D043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4DDCD98-7525-FBEC-2632-F3963B299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Recovery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preparedness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CC0543D-DBD6-F66C-5964-87B4063B4052}"/>
              </a:ext>
            </a:extLst>
          </p:cNvPr>
          <p:cNvGrpSpPr/>
          <p:nvPr/>
        </p:nvGrpSpPr>
        <p:grpSpPr>
          <a:xfrm>
            <a:off x="4568907" y="4367630"/>
            <a:ext cx="6029820" cy="1613376"/>
            <a:chOff x="2952750" y="1936750"/>
            <a:chExt cx="6286500" cy="21336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11569EF4-469F-101D-41DC-8F4B4BE9D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C3359732-C484-0FC4-0D99-3C58ED32E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E9235E0-0D95-2164-C3E0-252A64B77E48}"/>
              </a:ext>
            </a:extLst>
          </p:cNvPr>
          <p:cNvGrpSpPr/>
          <p:nvPr/>
        </p:nvGrpSpPr>
        <p:grpSpPr>
          <a:xfrm>
            <a:off x="5212081" y="5566464"/>
            <a:ext cx="4883726" cy="268630"/>
            <a:chOff x="2200825" y="1936750"/>
            <a:chExt cx="7831581" cy="2133600"/>
          </a:xfrm>
          <a:solidFill>
            <a:schemeClr val="bg1"/>
          </a:solidFill>
        </p:grpSpPr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D1790E30-4C24-855B-81B2-B5B9420E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FB48457-F147-822E-8D8E-620963B5D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825" y="1936750"/>
              <a:ext cx="7831581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2B5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Event-specific conditions</a:t>
              </a: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3A3E04B-2FD8-1798-01CE-003A99D810D1}"/>
              </a:ext>
            </a:extLst>
          </p:cNvPr>
          <p:cNvGrpSpPr/>
          <p:nvPr/>
        </p:nvGrpSpPr>
        <p:grpSpPr>
          <a:xfrm>
            <a:off x="4851528" y="4496916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FF3DAF59-754C-6B08-93F1-65EE415DD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9929A52A-178C-BFE3-8722-E9DA1F41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Hazard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event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C4604E0-9063-D181-5D27-155EEFD0B754}"/>
              </a:ext>
            </a:extLst>
          </p:cNvPr>
          <p:cNvGrpSpPr/>
          <p:nvPr/>
        </p:nvGrpSpPr>
        <p:grpSpPr>
          <a:xfrm>
            <a:off x="6769695" y="4496658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FD1BF4ED-C88A-38A1-A33C-3F816349B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78609072-AD38-6F36-E6E8-6C851386C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Improvised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Disaster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response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9EA6369-A375-407E-E36E-23B51F132792}"/>
              </a:ext>
            </a:extLst>
          </p:cNvPr>
          <p:cNvGrpSpPr/>
          <p:nvPr/>
        </p:nvGrpSpPr>
        <p:grpSpPr>
          <a:xfrm>
            <a:off x="8731499" y="4496658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772E4AD6-EA84-E7D4-85E7-9C2B88785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02C2BC07-6E6E-8FD6-D65A-D01A97929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Improvised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Disaster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recovery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0929892-BEAD-F364-760D-8EE2D1C1F46B}"/>
              </a:ext>
            </a:extLst>
          </p:cNvPr>
          <p:cNvCxnSpPr>
            <a:cxnSpLocks/>
          </p:cNvCxnSpPr>
          <p:nvPr/>
        </p:nvCxnSpPr>
        <p:spPr>
          <a:xfrm flipH="1">
            <a:off x="4023837" y="3179709"/>
            <a:ext cx="2" cy="1619378"/>
          </a:xfrm>
          <a:prstGeom prst="bentConnector3">
            <a:avLst>
              <a:gd name="adj1" fmla="val -11430000000"/>
            </a:avLst>
          </a:prstGeom>
          <a:ln w="127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2945189-1A9B-19B5-6C91-8A60F653545C}"/>
              </a:ext>
            </a:extLst>
          </p:cNvPr>
          <p:cNvCxnSpPr>
            <a:cxnSpLocks/>
          </p:cNvCxnSpPr>
          <p:nvPr/>
        </p:nvCxnSpPr>
        <p:spPr>
          <a:xfrm>
            <a:off x="4023837" y="3989398"/>
            <a:ext cx="3693475" cy="0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6184D47-EA07-D42D-BBEB-8148BDBEFC24}"/>
              </a:ext>
            </a:extLst>
          </p:cNvPr>
          <p:cNvCxnSpPr>
            <a:cxnSpLocks/>
          </p:cNvCxnSpPr>
          <p:nvPr/>
        </p:nvCxnSpPr>
        <p:spPr>
          <a:xfrm>
            <a:off x="5644342" y="3584257"/>
            <a:ext cx="0" cy="405141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9155A3-4E99-B8AA-43C4-196B950CC97B}"/>
              </a:ext>
            </a:extLst>
          </p:cNvPr>
          <p:cNvCxnSpPr>
            <a:cxnSpLocks/>
          </p:cNvCxnSpPr>
          <p:nvPr/>
        </p:nvCxnSpPr>
        <p:spPr>
          <a:xfrm flipV="1">
            <a:off x="5644342" y="3989398"/>
            <a:ext cx="0" cy="378232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48B8C3B-6A79-BE51-FCF1-AC562520C7C0}"/>
              </a:ext>
            </a:extLst>
          </p:cNvPr>
          <p:cNvCxnSpPr>
            <a:cxnSpLocks/>
          </p:cNvCxnSpPr>
          <p:nvPr/>
        </p:nvCxnSpPr>
        <p:spPr>
          <a:xfrm>
            <a:off x="7552113" y="3584257"/>
            <a:ext cx="0" cy="405141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3439B5A-B248-DAA8-0FA6-E931CDF90295}"/>
              </a:ext>
            </a:extLst>
          </p:cNvPr>
          <p:cNvCxnSpPr>
            <a:cxnSpLocks/>
          </p:cNvCxnSpPr>
          <p:nvPr/>
        </p:nvCxnSpPr>
        <p:spPr>
          <a:xfrm flipV="1">
            <a:off x="7552113" y="3989398"/>
            <a:ext cx="0" cy="378232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957AE9A-1B53-63AE-1900-2485F492507B}"/>
              </a:ext>
            </a:extLst>
          </p:cNvPr>
          <p:cNvGrpSpPr/>
          <p:nvPr/>
        </p:nvGrpSpPr>
        <p:grpSpPr>
          <a:xfrm>
            <a:off x="7815015" y="3728310"/>
            <a:ext cx="1492781" cy="495267"/>
            <a:chOff x="2952746" y="1920594"/>
            <a:chExt cx="6286504" cy="2149756"/>
          </a:xfrm>
          <a:solidFill>
            <a:schemeClr val="bg1"/>
          </a:solidFill>
        </p:grpSpPr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AAE3C592-2624-94D2-A1E8-198B60686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A8214967-D805-5C3A-1467-59B4FB9FB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46" y="1920594"/>
              <a:ext cx="6143527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Physical impacts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7DC2636-4B51-EF50-8E3B-192FABE1EFE3}"/>
              </a:ext>
            </a:extLst>
          </p:cNvPr>
          <p:cNvCxnSpPr>
            <a:cxnSpLocks/>
          </p:cNvCxnSpPr>
          <p:nvPr/>
        </p:nvCxnSpPr>
        <p:spPr>
          <a:xfrm>
            <a:off x="9277855" y="3989398"/>
            <a:ext cx="646690" cy="0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5BCC0FB5-1D62-739F-5446-0F8DCE3C430C}"/>
              </a:ext>
            </a:extLst>
          </p:cNvPr>
          <p:cNvCxnSpPr>
            <a:cxnSpLocks/>
          </p:cNvCxnSpPr>
          <p:nvPr/>
        </p:nvCxnSpPr>
        <p:spPr>
          <a:xfrm>
            <a:off x="9588522" y="3584257"/>
            <a:ext cx="0" cy="405141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35F490A-744B-0515-5376-B00925175AC9}"/>
              </a:ext>
            </a:extLst>
          </p:cNvPr>
          <p:cNvCxnSpPr>
            <a:cxnSpLocks/>
          </p:cNvCxnSpPr>
          <p:nvPr/>
        </p:nvCxnSpPr>
        <p:spPr>
          <a:xfrm flipV="1">
            <a:off x="9588522" y="3989398"/>
            <a:ext cx="0" cy="378232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9488290-1714-E2FB-3654-0FA8C0D4D91D}"/>
              </a:ext>
            </a:extLst>
          </p:cNvPr>
          <p:cNvGrpSpPr/>
          <p:nvPr/>
        </p:nvGrpSpPr>
        <p:grpSpPr>
          <a:xfrm>
            <a:off x="9924545" y="3714854"/>
            <a:ext cx="1492781" cy="495267"/>
            <a:chOff x="2952746" y="1920594"/>
            <a:chExt cx="6286504" cy="2149756"/>
          </a:xfrm>
          <a:solidFill>
            <a:schemeClr val="bg1"/>
          </a:solidFill>
        </p:grpSpPr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77469F6C-2471-2BE0-49C8-2C9D5A992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9A4A6A97-B072-AC1C-2AE6-B65083082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46" y="1920594"/>
              <a:ext cx="6143527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Social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impacts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76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7032FA-A7AE-C947-DF00-011E3149B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4D843F3-1E0E-75D6-095B-50077A421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9" y="1830429"/>
            <a:ext cx="5291166" cy="41319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E67060-4415-94A6-A2FC-171653F72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014" y="1840682"/>
            <a:ext cx="5643706" cy="4148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3A49AB-C458-3A53-969C-DBE5B106CFD1}"/>
              </a:ext>
            </a:extLst>
          </p:cNvPr>
          <p:cNvSpPr txBox="1"/>
          <p:nvPr/>
        </p:nvSpPr>
        <p:spPr>
          <a:xfrm>
            <a:off x="1126663" y="331622"/>
            <a:ext cx="746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추진전략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·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방법 및 추진체계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9601E-325E-569A-6721-97A717A64438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684E39-6C70-B25C-4837-282D1EEE5EE6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A2A2B61-DE46-0713-627A-D5624CF0F4D9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95E616-CA77-3AEA-1FED-74C53343195C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B3BACBA-2FF1-523D-8751-5B5F4DEA1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7C35AB-C3B5-6485-C3B6-817C98B3B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93ACA-1BAD-BBF8-7CB2-EFAA4FAE6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49420F-8E91-A6F1-79C3-48024FFFA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34C461-CF7E-1A11-D69E-12B64CE02DB4}"/>
              </a:ext>
            </a:extLst>
          </p:cNvPr>
          <p:cNvSpPr/>
          <p:nvPr/>
        </p:nvSpPr>
        <p:spPr>
          <a:xfrm>
            <a:off x="523285" y="1366660"/>
            <a:ext cx="7012351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➍ </a:t>
            </a: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BIM</a:t>
            </a:r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관리</a:t>
            </a: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(DB)</a:t>
            </a:r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가시화 플랫폼개발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8BB3E-3EB6-29DC-2841-784557146931}"/>
              </a:ext>
            </a:extLst>
          </p:cNvPr>
          <p:cNvSpPr txBox="1"/>
          <p:nvPr/>
        </p:nvSpPr>
        <p:spPr>
          <a:xfrm>
            <a:off x="619848" y="5960135"/>
            <a:ext cx="10951200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LOD4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수준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최고 상세수준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)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메타데이터 결과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BIM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데이터 관리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(DB)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및 가시화 플랫폼 개발 중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(2025)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B4C7998-4990-568D-AB19-3AF91A3C2C76}"/>
              </a:ext>
            </a:extLst>
          </p:cNvPr>
          <p:cNvSpPr/>
          <p:nvPr/>
        </p:nvSpPr>
        <p:spPr>
          <a:xfrm rot="5400000">
            <a:off x="1000883" y="714442"/>
            <a:ext cx="291942" cy="110490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주관기관 역량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B5060F-9042-00A7-774B-A00D435FA883}"/>
              </a:ext>
            </a:extLst>
          </p:cNvPr>
          <p:cNvSpPr/>
          <p:nvPr/>
        </p:nvSpPr>
        <p:spPr>
          <a:xfrm>
            <a:off x="619848" y="1841299"/>
            <a:ext cx="10951200" cy="41044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89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C6145-B2DA-4C28-F04C-A23CF39E2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FD3B457-19FC-6546-51F1-2C9103C7FF72}"/>
              </a:ext>
            </a:extLst>
          </p:cNvPr>
          <p:cNvSpPr txBox="1"/>
          <p:nvPr/>
        </p:nvSpPr>
        <p:spPr>
          <a:xfrm>
            <a:off x="1126663" y="331622"/>
            <a:ext cx="746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추진전략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·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방법 및 추진체계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D0640-4B38-B8EA-093D-4B45F7D1D7B2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2F681F-F794-3ACB-BD8E-DDE7B6868775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B76276A-C336-8A9D-4158-C5D8F375EC5C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0B44D0-44D4-A5FA-EED3-B4A0F9F1F80E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0F14C4B-355B-2A04-FA88-F32870B9E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9FF3E61-E8DD-3208-0E05-60CE008D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320EC-A379-278C-C895-50E12EE5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71D4D26-7E01-D0B2-E444-3C5A0E0D3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6F7B4D-6ABA-A729-304D-AAAEA60A8A93}"/>
              </a:ext>
            </a:extLst>
          </p:cNvPr>
          <p:cNvSpPr/>
          <p:nvPr/>
        </p:nvSpPr>
        <p:spPr>
          <a:xfrm>
            <a:off x="523284" y="1366660"/>
            <a:ext cx="11653517" cy="881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➎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에코델타시티 스마트빌리지 연계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755D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디지털트윈 플랫폼 기반 다양한 스마티시티 혁신 서비스 개발 및 테스트 중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755D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755D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화재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755D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755D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수위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755D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755D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쾌적성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(2025)</a:t>
            </a:r>
          </a:p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153E8DD-1CDD-C5AB-AFD4-519CAA298199}"/>
              </a:ext>
            </a:extLst>
          </p:cNvPr>
          <p:cNvSpPr/>
          <p:nvPr/>
        </p:nvSpPr>
        <p:spPr>
          <a:xfrm rot="5400000">
            <a:off x="1000883" y="714442"/>
            <a:ext cx="291942" cy="110490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주관기관 역량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BAAF9-D2F5-EF50-885B-EEE0C05A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43" y="1816014"/>
            <a:ext cx="10967485" cy="46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9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13AF6-9C8F-6A36-C743-CE85E95E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157315C6-79DD-472E-91F7-A3441AF2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645" y="4240907"/>
            <a:ext cx="4606068" cy="2052350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8CFCA15-72ED-44BC-A556-7FB857EABA89}"/>
              </a:ext>
            </a:extLst>
          </p:cNvPr>
          <p:cNvSpPr/>
          <p:nvPr/>
        </p:nvSpPr>
        <p:spPr>
          <a:xfrm rot="5400000">
            <a:off x="3100869" y="3964747"/>
            <a:ext cx="347510" cy="255184"/>
          </a:xfrm>
          <a:prstGeom prst="rightArrow">
            <a:avLst>
              <a:gd name="adj1" fmla="val 55575"/>
              <a:gd name="adj2" fmla="val 50000"/>
            </a:avLst>
          </a:prstGeom>
          <a:gradFill flip="none" rotWithShape="1">
            <a:gsLst>
              <a:gs pos="0">
                <a:srgbClr val="EBECF0">
                  <a:lumMod val="50000"/>
                </a:srgbClr>
              </a:gs>
              <a:gs pos="100000">
                <a:srgbClr val="EBECF0">
                  <a:lumMod val="75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7DEC919-961F-9A5E-FE48-5166B574E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58" y="4255728"/>
            <a:ext cx="4619634" cy="20252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E16C74-9386-7DF3-330A-C27E6FA6B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210" y="1938881"/>
            <a:ext cx="4606067" cy="2053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4FC821-714A-5059-A586-C52CD8062B3A}"/>
              </a:ext>
            </a:extLst>
          </p:cNvPr>
          <p:cNvSpPr txBox="1"/>
          <p:nvPr/>
        </p:nvSpPr>
        <p:spPr>
          <a:xfrm>
            <a:off x="1126663" y="331622"/>
            <a:ext cx="746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추진전략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·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방법 및 추진체계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F378A-B9E2-C1E3-AB40-12B0AE20AE00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B8C9B0-5C4D-CAEA-A6A8-A01F22B52D1E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93F5BC8-F2F1-91F8-0B79-BBEBF056A562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2A9546-BC66-CB9D-46D0-AA909F0C8871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4A4CC2-CE0E-1C94-0882-77E6B4213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8F7650-FB33-EB01-CB72-5997CC58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0D21E-6405-6AB8-3976-82FEFB27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F09E88-F2A5-D7A0-5AB3-3547B9762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F7165A-040A-8BFB-715E-CD0385EEAA24}"/>
              </a:ext>
            </a:extLst>
          </p:cNvPr>
          <p:cNvSpPr/>
          <p:nvPr/>
        </p:nvSpPr>
        <p:spPr>
          <a:xfrm>
            <a:off x="523284" y="1366660"/>
            <a:ext cx="11653517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➎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사하구청 디지털 트윈 실증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9D88553-ADC8-FBB6-E529-13A736DC080B}"/>
              </a:ext>
            </a:extLst>
          </p:cNvPr>
          <p:cNvSpPr/>
          <p:nvPr/>
        </p:nvSpPr>
        <p:spPr>
          <a:xfrm rot="5400000">
            <a:off x="1000883" y="714442"/>
            <a:ext cx="291942" cy="110490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주관기관 역량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6ECA90-E887-D2D4-BA4A-DA1E11AA8719}"/>
              </a:ext>
            </a:extLst>
          </p:cNvPr>
          <p:cNvSpPr/>
          <p:nvPr/>
        </p:nvSpPr>
        <p:spPr>
          <a:xfrm>
            <a:off x="971591" y="1939985"/>
            <a:ext cx="4606067" cy="19864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20F6F-0279-6DE6-4DCE-D530EFED9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90" y="1938880"/>
            <a:ext cx="4606068" cy="198755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78ED5C-3BE3-66F8-2864-DAD1FE6B8D4B}"/>
              </a:ext>
            </a:extLst>
          </p:cNvPr>
          <p:cNvSpPr/>
          <p:nvPr/>
        </p:nvSpPr>
        <p:spPr>
          <a:xfrm>
            <a:off x="6600777" y="1939985"/>
            <a:ext cx="4606067" cy="19864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C97BE-D388-BC9B-D8B6-02BB8D191CB1}"/>
              </a:ext>
            </a:extLst>
          </p:cNvPr>
          <p:cNvSpPr txBox="1"/>
          <p:nvPr/>
        </p:nvSpPr>
        <p:spPr>
          <a:xfrm>
            <a:off x="6587210" y="3715336"/>
            <a:ext cx="4633200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사하구청 화재 대피 군중 시뮬레이터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자체개발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) 2025(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평상시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) 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7009EFB-06A8-DCBF-57FF-C8432FE8A243}"/>
              </a:ext>
            </a:extLst>
          </p:cNvPr>
          <p:cNvSpPr/>
          <p:nvPr/>
        </p:nvSpPr>
        <p:spPr>
          <a:xfrm>
            <a:off x="5754481" y="2888999"/>
            <a:ext cx="687821" cy="315915"/>
          </a:xfrm>
          <a:prstGeom prst="rightArrow">
            <a:avLst>
              <a:gd name="adj1" fmla="val 55575"/>
              <a:gd name="adj2" fmla="val 50000"/>
            </a:avLst>
          </a:prstGeom>
          <a:gradFill flip="none" rotWithShape="1">
            <a:gsLst>
              <a:gs pos="0">
                <a:srgbClr val="EBECF0">
                  <a:lumMod val="50000"/>
                </a:srgbClr>
              </a:gs>
              <a:gs pos="100000">
                <a:srgbClr val="EBECF0">
                  <a:lumMod val="75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FC277-CF68-90AC-7AD5-CE60038A89DC}"/>
              </a:ext>
            </a:extLst>
          </p:cNvPr>
          <p:cNvSpPr txBox="1"/>
          <p:nvPr/>
        </p:nvSpPr>
        <p:spPr>
          <a:xfrm>
            <a:off x="960786" y="3715337"/>
            <a:ext cx="4633200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표준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BIM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데이터 기반 사하구청 디지털 트윈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58352D-4D4E-A0F8-D25B-5AEC29806264}"/>
              </a:ext>
            </a:extLst>
          </p:cNvPr>
          <p:cNvSpPr/>
          <p:nvPr/>
        </p:nvSpPr>
        <p:spPr>
          <a:xfrm>
            <a:off x="958025" y="4262928"/>
            <a:ext cx="4606067" cy="19864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689F95-60AF-B110-554F-12562BF16FDF}"/>
              </a:ext>
            </a:extLst>
          </p:cNvPr>
          <p:cNvSpPr txBox="1"/>
          <p:nvPr/>
        </p:nvSpPr>
        <p:spPr>
          <a:xfrm>
            <a:off x="930892" y="6007187"/>
            <a:ext cx="4633200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화재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연기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)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확산 물리 시뮬레이션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(FDS)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1BF890A-6291-EF46-6550-07FAC663B9D4}"/>
              </a:ext>
            </a:extLst>
          </p:cNvPr>
          <p:cNvSpPr/>
          <p:nvPr/>
        </p:nvSpPr>
        <p:spPr>
          <a:xfrm rot="1767220">
            <a:off x="5778006" y="4002528"/>
            <a:ext cx="687821" cy="315915"/>
          </a:xfrm>
          <a:prstGeom prst="rightArrow">
            <a:avLst>
              <a:gd name="adj1" fmla="val 55575"/>
              <a:gd name="adj2" fmla="val 50000"/>
            </a:avLst>
          </a:prstGeom>
          <a:gradFill flip="none" rotWithShape="1">
            <a:gsLst>
              <a:gs pos="0">
                <a:srgbClr val="EBECF0">
                  <a:lumMod val="50000"/>
                </a:srgbClr>
              </a:gs>
              <a:gs pos="100000">
                <a:srgbClr val="EBECF0">
                  <a:lumMod val="75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37A850-C7C3-2AB0-8753-A686C27E3E44}"/>
              </a:ext>
            </a:extLst>
          </p:cNvPr>
          <p:cNvSpPr/>
          <p:nvPr/>
        </p:nvSpPr>
        <p:spPr>
          <a:xfrm>
            <a:off x="6587211" y="4240906"/>
            <a:ext cx="4606067" cy="19864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EEDD1C-AAF3-B41E-2119-604220702843}"/>
              </a:ext>
            </a:extLst>
          </p:cNvPr>
          <p:cNvSpPr txBox="1"/>
          <p:nvPr/>
        </p:nvSpPr>
        <p:spPr>
          <a:xfrm>
            <a:off x="6573644" y="6016257"/>
            <a:ext cx="4633200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실시간 상황 반영 화재 대피 군중 시뮬레이터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자체개발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)2025(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평상시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5758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7BE4CB-D113-CB56-55D6-198885DD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EAFC0E57-3A3E-6A5E-3244-16E02972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244" y="2433338"/>
            <a:ext cx="3494274" cy="28693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B2EA6DB-C48F-496C-22BC-165B505A4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863" y="2457202"/>
            <a:ext cx="3494274" cy="28576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9B92E9-07E2-E1CD-B84D-57CA0025D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5" y="2442064"/>
            <a:ext cx="3494274" cy="28606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6DBB8B-C4CF-744E-4F4A-73489535DD51}"/>
              </a:ext>
            </a:extLst>
          </p:cNvPr>
          <p:cNvSpPr txBox="1"/>
          <p:nvPr/>
        </p:nvSpPr>
        <p:spPr>
          <a:xfrm>
            <a:off x="1126663" y="331622"/>
            <a:ext cx="746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추진전략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·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방법 및 추진체계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1C9E3-6158-E5FF-E193-9C7AB5D8C9CD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2101D-D2FA-CFAE-415E-ABECB2A01EA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B5A4BD-8B6D-2B35-6643-7403BA5F13B4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F99075-723B-6469-C3C0-5F37C929506D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D4F396A-CB89-1033-81E7-0599A3B70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E7EC840-2D04-47CB-E5ED-3364313B9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ED13F-3021-8AD9-CB3B-9224AAC12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FAE855D-A5C5-72D1-70AE-03FDD373A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34E814-FD69-99A1-354D-524D709A7B17}"/>
              </a:ext>
            </a:extLst>
          </p:cNvPr>
          <p:cNvSpPr/>
          <p:nvPr/>
        </p:nvSpPr>
        <p:spPr>
          <a:xfrm>
            <a:off x="523285" y="1481754"/>
            <a:ext cx="11653517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➏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고품질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(15pixel)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오브젝트 검출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화재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연기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사람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  AIOT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추론 엔진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(AI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센서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기술 확보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648853F-ED51-8A69-8592-53B27CC3A775}"/>
              </a:ext>
            </a:extLst>
          </p:cNvPr>
          <p:cNvSpPr/>
          <p:nvPr/>
        </p:nvSpPr>
        <p:spPr>
          <a:xfrm rot="5400000">
            <a:off x="1000883" y="714442"/>
            <a:ext cx="291942" cy="110490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주관기관 역량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BE781B-7621-8DD9-9114-2A1D75C46B8D}"/>
              </a:ext>
            </a:extLst>
          </p:cNvPr>
          <p:cNvSpPr/>
          <p:nvPr/>
        </p:nvSpPr>
        <p:spPr>
          <a:xfrm>
            <a:off x="615063" y="2429841"/>
            <a:ext cx="3494274" cy="28728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CF0DC-F966-F7DA-08F9-63A5EBF68CE1}"/>
              </a:ext>
            </a:extLst>
          </p:cNvPr>
          <p:cNvSpPr txBox="1"/>
          <p:nvPr/>
        </p:nvSpPr>
        <p:spPr>
          <a:xfrm>
            <a:off x="602644" y="5302678"/>
            <a:ext cx="3514857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고품질사람 동작 상태 인식 기술 확보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CD5D68-2A5E-AEB1-FDF5-2DBC7780A943}"/>
              </a:ext>
            </a:extLst>
          </p:cNvPr>
          <p:cNvSpPr/>
          <p:nvPr/>
        </p:nvSpPr>
        <p:spPr>
          <a:xfrm>
            <a:off x="4348863" y="2442064"/>
            <a:ext cx="3494274" cy="28728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5E159B-D090-0A79-30F0-940A4621A056}"/>
              </a:ext>
            </a:extLst>
          </p:cNvPr>
          <p:cNvSpPr txBox="1"/>
          <p:nvPr/>
        </p:nvSpPr>
        <p:spPr>
          <a:xfrm>
            <a:off x="4336444" y="5314901"/>
            <a:ext cx="3514857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사하구청 가상 화재 시뮬레이션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멀티모달 데이터생성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)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606746C-2351-D8E0-20DD-92645DCCDA5A}"/>
              </a:ext>
            </a:extLst>
          </p:cNvPr>
          <p:cNvSpPr/>
          <p:nvPr/>
        </p:nvSpPr>
        <p:spPr>
          <a:xfrm>
            <a:off x="8070244" y="2442064"/>
            <a:ext cx="3494274" cy="28728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A780A-62B2-9079-8070-0B93A8E5B7F8}"/>
              </a:ext>
            </a:extLst>
          </p:cNvPr>
          <p:cNvSpPr txBox="1"/>
          <p:nvPr/>
        </p:nvSpPr>
        <p:spPr>
          <a:xfrm>
            <a:off x="8057825" y="5314901"/>
            <a:ext cx="3514857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공장 조기 화재 검출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303858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8"/>
            <a:ext cx="12192000" cy="69684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85904B-8C95-581D-603D-D9C69DC7B795}"/>
              </a:ext>
            </a:extLst>
          </p:cNvPr>
          <p:cNvSpPr/>
          <p:nvPr/>
        </p:nvSpPr>
        <p:spPr>
          <a:xfrm>
            <a:off x="0" y="0"/>
            <a:ext cx="12192000" cy="696842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88262-E84D-49B1-A047-3D6E385230B9}"/>
              </a:ext>
            </a:extLst>
          </p:cNvPr>
          <p:cNvSpPr txBox="1"/>
          <p:nvPr/>
        </p:nvSpPr>
        <p:spPr>
          <a:xfrm>
            <a:off x="1235584" y="2512717"/>
            <a:ext cx="1389804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04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CAA864-0C1E-4C31-81BD-F07297337BC6}"/>
              </a:ext>
            </a:extLst>
          </p:cNvPr>
          <p:cNvCxnSpPr>
            <a:cxnSpLocks/>
          </p:cNvCxnSpPr>
          <p:nvPr/>
        </p:nvCxnSpPr>
        <p:spPr>
          <a:xfrm>
            <a:off x="2883159" y="2687216"/>
            <a:ext cx="0" cy="9423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E0D69-EED5-42D7-B913-28C54A45F426}"/>
              </a:ext>
            </a:extLst>
          </p:cNvPr>
          <p:cNvSpPr txBox="1"/>
          <p:nvPr/>
        </p:nvSpPr>
        <p:spPr>
          <a:xfrm>
            <a:off x="3276120" y="2786662"/>
            <a:ext cx="65081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부록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ED692F-A043-8D5D-46E4-041794CF54CB}"/>
              </a:ext>
            </a:extLst>
          </p:cNvPr>
          <p:cNvSpPr txBox="1"/>
          <p:nvPr/>
        </p:nvSpPr>
        <p:spPr>
          <a:xfrm>
            <a:off x="3276120" y="3318575"/>
            <a:ext cx="1907573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프로젝트 참고자료</a:t>
            </a:r>
            <a:endParaRPr kumimoji="0" lang="en-US" altLang="ko-KR" sz="1400" b="0" i="0" u="none" strike="noStrike" kern="120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597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63EF1-4755-857D-4387-DAFD83F2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941AC-893B-4BC8-51AE-924B352B13ED}"/>
              </a:ext>
            </a:extLst>
          </p:cNvPr>
          <p:cNvSpPr txBox="1"/>
          <p:nvPr/>
        </p:nvSpPr>
        <p:spPr>
          <a:xfrm>
            <a:off x="1126663" y="331622"/>
            <a:ext cx="746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참고자료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FE6AA-67FD-1F6B-04CF-5FD06804FE42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0838489-38C1-F176-6333-C0CC567174B8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DB0288-270F-041B-1BF5-981BE240887A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C7B0A2-C870-B75E-029A-826FDDAC3B9C}"/>
              </a:ext>
            </a:extLst>
          </p:cNvPr>
          <p:cNvSpPr txBox="1"/>
          <p:nvPr/>
        </p:nvSpPr>
        <p:spPr>
          <a:xfrm>
            <a:off x="523285" y="315253"/>
            <a:ext cx="6299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04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F4D2B4A-A0F0-E399-085C-472A55EF6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83DB15A-D196-F71E-42FD-BD391E9E3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30C1A-BDA1-78DC-C7AD-A3F3F7AC6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9D06A0-CD7B-C0A1-F4B4-504CC7B51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3A310B-F2C0-2EB2-82DC-F33BC34F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46" y="977133"/>
            <a:ext cx="8555906" cy="584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7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63173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9259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Variable Black" panose="02000003000000020004" pitchFamily="2" charset="-127"/>
              </a:rPr>
              <a:t>감사합니다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9259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5E705-B66C-BE7D-CDBF-0ACDD2B474F5}"/>
              </a:ext>
            </a:extLst>
          </p:cNvPr>
          <p:cNvSpPr txBox="1"/>
          <p:nvPr/>
        </p:nvSpPr>
        <p:spPr>
          <a:xfrm>
            <a:off x="0" y="4491811"/>
            <a:ext cx="1219200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동아대학교 </a:t>
            </a:r>
            <a:r>
              <a:rPr lang="en-US" altLang="ko-KR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AI·</a:t>
            </a:r>
            <a:r>
              <a:rPr lang="ko-KR" altLang="en-US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디지털트윈</a:t>
            </a:r>
            <a:r>
              <a:rPr lang="en-US" altLang="ko-KR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·SW</a:t>
            </a:r>
            <a:r>
              <a:rPr lang="ko-KR" altLang="en-US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실증센터</a:t>
            </a:r>
            <a:endParaRPr lang="en-US" altLang="ko-KR" dirty="0"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동아대학교 </a:t>
            </a:r>
            <a:r>
              <a:rPr lang="en-US" altLang="ko-KR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ESG</a:t>
            </a:r>
            <a:r>
              <a:rPr lang="ko-KR" altLang="en-US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지역혁신연구소 </a:t>
            </a:r>
            <a:endParaRPr lang="en-US" altLang="ko-KR" dirty="0"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23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8"/>
            <a:ext cx="12192000" cy="69684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85904B-8C95-581D-603D-D9C69DC7B795}"/>
              </a:ext>
            </a:extLst>
          </p:cNvPr>
          <p:cNvSpPr/>
          <p:nvPr/>
        </p:nvSpPr>
        <p:spPr>
          <a:xfrm>
            <a:off x="0" y="0"/>
            <a:ext cx="12192000" cy="696842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88262-E84D-49B1-A047-3D6E385230B9}"/>
              </a:ext>
            </a:extLst>
          </p:cNvPr>
          <p:cNvSpPr txBox="1"/>
          <p:nvPr/>
        </p:nvSpPr>
        <p:spPr>
          <a:xfrm>
            <a:off x="1453592" y="2512717"/>
            <a:ext cx="1171796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CAA864-0C1E-4C31-81BD-F07297337BC6}"/>
              </a:ext>
            </a:extLst>
          </p:cNvPr>
          <p:cNvCxnSpPr>
            <a:cxnSpLocks/>
          </p:cNvCxnSpPr>
          <p:nvPr/>
        </p:nvCxnSpPr>
        <p:spPr>
          <a:xfrm>
            <a:off x="2883159" y="2687216"/>
            <a:ext cx="0" cy="9423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E0D69-EED5-42D7-B913-28C54A45F426}"/>
              </a:ext>
            </a:extLst>
          </p:cNvPr>
          <p:cNvSpPr txBox="1"/>
          <p:nvPr/>
        </p:nvSpPr>
        <p:spPr>
          <a:xfrm>
            <a:off x="3276120" y="2786662"/>
            <a:ext cx="323486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Project Necessity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67217-163B-44DF-BBDE-6C17E21EA8ED}"/>
              </a:ext>
            </a:extLst>
          </p:cNvPr>
          <p:cNvSpPr txBox="1"/>
          <p:nvPr/>
        </p:nvSpPr>
        <p:spPr>
          <a:xfrm>
            <a:off x="3276120" y="3318575"/>
            <a:ext cx="7657546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융합데이터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실시간 예측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및 신속한 운영을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위한 지식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신뢰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자율 지능형 디지털 트윈 복합재난 대응 플랫폼</a:t>
            </a:r>
            <a:endParaRPr kumimoji="0" lang="en-US" altLang="ko-KR" sz="1400" b="0" i="0" u="none" strike="noStrike" kern="120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36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5321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73BD36-BE55-A0F9-AD54-D4FF845E9318}"/>
              </a:ext>
            </a:extLst>
          </p:cNvPr>
          <p:cNvSpPr txBox="1"/>
          <p:nvPr/>
        </p:nvSpPr>
        <p:spPr>
          <a:xfrm flipH="1">
            <a:off x="1052794" y="2195056"/>
            <a:ext cx="24595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필요성</a:t>
            </a: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 </a:t>
            </a: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C391DA-6303-EE1C-BD54-21325F3C7D5E}"/>
              </a:ext>
            </a:extLst>
          </p:cNvPr>
          <p:cNvGrpSpPr/>
          <p:nvPr/>
        </p:nvGrpSpPr>
        <p:grpSpPr>
          <a:xfrm>
            <a:off x="1015178" y="2631634"/>
            <a:ext cx="10393720" cy="609507"/>
            <a:chOff x="2952750" y="1925768"/>
            <a:chExt cx="6286500" cy="2144582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ED9AEF-C6A3-8CC0-3A80-171B269E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AA8C4CE9-0849-78D2-D602-52DB9DE3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599"/>
            </a:xfrm>
            <a:prstGeom prst="roundRect">
              <a:avLst>
                <a:gd name="adj" fmla="val 9620"/>
              </a:avLst>
            </a:prstGeom>
            <a:gradFill>
              <a:gsLst>
                <a:gs pos="100000">
                  <a:srgbClr val="7831FF"/>
                </a:gs>
                <a:gs pos="0">
                  <a:srgbClr val="7831FF">
                    <a:lumMod val="60000"/>
                    <a:lumOff val="40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복합재난 융합데이터</a:t>
              </a:r>
              <a:r>
                <a:rPr kumimoji="0" lang="en-US" altLang="ko-KR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실시간 예측 및 신속한 운영을 위해 지식</a:t>
              </a:r>
              <a:r>
                <a:rPr kumimoji="0" lang="en-US" altLang="ko-KR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-</a:t>
              </a: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신뢰</a:t>
              </a:r>
              <a:r>
                <a:rPr kumimoji="0" lang="en-US" altLang="ko-KR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-</a:t>
              </a: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자율 지능형 디지털 트윈 복합재난 대응 플랫폼 필요</a:t>
              </a:r>
              <a:endParaRPr kumimoji="0" lang="en-US" altLang="ko-KR" sz="1600" b="0" i="0" u="none" strike="noStrike" kern="0" cap="none" spc="-8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7" name="_x495963896" descr="EMB000009a012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" b="6483"/>
          <a:stretch>
            <a:fillRect/>
          </a:stretch>
        </p:blipFill>
        <p:spPr bwMode="auto">
          <a:xfrm>
            <a:off x="1015961" y="3512882"/>
            <a:ext cx="5931004" cy="27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182126" y="3397599"/>
            <a:ext cx="4422972" cy="2624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❶ 지식화 된 복합재난 데이터 생성</a:t>
            </a:r>
            <a:endParaRPr kumimoji="0" lang="en-US" altLang="ko-KR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인간 수준의 재난 상황 이해와 의사결정</a:t>
            </a:r>
            <a:r>
              <a:rPr kumimoji="0" lang="ko-KR" altLang="en-US" sz="120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</a:t>
            </a: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위한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효과적 통합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필수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기상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․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위성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․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교통 등 멀티소스 정보를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재난 유형별 융합데이터로 지식화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온톨로지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·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지식 그래프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</a:t>
            </a: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32410" marR="0" lvl="0" indent="-232410" algn="just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052794" y="327328"/>
            <a:ext cx="4097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필요성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30775" y="1381167"/>
            <a:ext cx="29815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연구개발과제의 필요성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4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1-1</a:t>
            </a:r>
          </a:p>
        </p:txBody>
      </p:sp>
    </p:spTree>
    <p:extLst>
      <p:ext uri="{BB962C8B-B14F-4D97-AF65-F5344CB8AC3E}">
        <p14:creationId xmlns:p14="http://schemas.microsoft.com/office/powerpoint/2010/main" val="426467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5321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73BD36-BE55-A0F9-AD54-D4FF845E9318}"/>
              </a:ext>
            </a:extLst>
          </p:cNvPr>
          <p:cNvSpPr txBox="1"/>
          <p:nvPr/>
        </p:nvSpPr>
        <p:spPr>
          <a:xfrm flipH="1">
            <a:off x="1052794" y="2195056"/>
            <a:ext cx="24595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필요성</a:t>
            </a: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 </a:t>
            </a: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C391DA-6303-EE1C-BD54-21325F3C7D5E}"/>
              </a:ext>
            </a:extLst>
          </p:cNvPr>
          <p:cNvGrpSpPr/>
          <p:nvPr/>
        </p:nvGrpSpPr>
        <p:grpSpPr>
          <a:xfrm>
            <a:off x="1015178" y="2631634"/>
            <a:ext cx="10393720" cy="609507"/>
            <a:chOff x="2952750" y="1925768"/>
            <a:chExt cx="6286500" cy="2144582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ED9AEF-C6A3-8CC0-3A80-171B269E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AA8C4CE9-0849-78D2-D602-52DB9DE3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599"/>
            </a:xfrm>
            <a:prstGeom prst="roundRect">
              <a:avLst>
                <a:gd name="adj" fmla="val 9620"/>
              </a:avLst>
            </a:prstGeom>
            <a:gradFill>
              <a:gsLst>
                <a:gs pos="100000">
                  <a:srgbClr val="7831FF"/>
                </a:gs>
                <a:gs pos="0">
                  <a:srgbClr val="7831FF">
                    <a:lumMod val="60000"/>
                    <a:lumOff val="40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복합재난 융합데이터</a:t>
              </a:r>
              <a:r>
                <a:rPr kumimoji="0" lang="en-US" altLang="ko-KR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실시간 예측 및 신속한 운영을 위해 지식</a:t>
              </a:r>
              <a:r>
                <a:rPr kumimoji="0" lang="en-US" altLang="ko-KR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-</a:t>
              </a: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신뢰</a:t>
              </a:r>
              <a:r>
                <a:rPr kumimoji="0" lang="en-US" altLang="ko-KR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-</a:t>
              </a: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자율 지능형 디지털 트윈 복합재난 대응 플랫폼 필요</a:t>
              </a:r>
              <a:endParaRPr kumimoji="0" lang="en-US" altLang="ko-KR" sz="1600" b="0" i="0" u="none" strike="noStrike" kern="0" cap="none" spc="-8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2984" y="3457950"/>
            <a:ext cx="4521165" cy="2262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❷ 고신뢰 멀티에이전트 기반 복합재난 예측</a:t>
            </a:r>
            <a:endParaRPr kumimoji="0" lang="en-US" altLang="ko-KR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복합재난 발생 가능성에 대한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미래 동작 예측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시나리오 시뮬레이션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디지털 트윈 기반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방대한 시뮬레이션 및 모델링을 통한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고신뢰성 확보 기술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just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49" name="_x495969176" descr="EMB000009a012d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4123" r="446" b="3556"/>
          <a:stretch/>
        </p:blipFill>
        <p:spPr bwMode="auto">
          <a:xfrm>
            <a:off x="5355770" y="3631831"/>
            <a:ext cx="5947955" cy="247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052794" y="327328"/>
            <a:ext cx="4097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필요성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30775" y="1381167"/>
            <a:ext cx="29815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연구개발과제의 필요성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38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1-1</a:t>
            </a:r>
          </a:p>
        </p:txBody>
      </p:sp>
    </p:spTree>
    <p:extLst>
      <p:ext uri="{BB962C8B-B14F-4D97-AF65-F5344CB8AC3E}">
        <p14:creationId xmlns:p14="http://schemas.microsoft.com/office/powerpoint/2010/main" val="216988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052794" y="327328"/>
            <a:ext cx="4097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필요성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5321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73BD36-BE55-A0F9-AD54-D4FF845E9318}"/>
              </a:ext>
            </a:extLst>
          </p:cNvPr>
          <p:cNvSpPr txBox="1"/>
          <p:nvPr/>
        </p:nvSpPr>
        <p:spPr>
          <a:xfrm flipH="1">
            <a:off x="1052794" y="2195056"/>
            <a:ext cx="24595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필요성</a:t>
            </a: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 </a:t>
            </a: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C391DA-6303-EE1C-BD54-21325F3C7D5E}"/>
              </a:ext>
            </a:extLst>
          </p:cNvPr>
          <p:cNvGrpSpPr/>
          <p:nvPr/>
        </p:nvGrpSpPr>
        <p:grpSpPr>
          <a:xfrm>
            <a:off x="1015178" y="2631634"/>
            <a:ext cx="10393720" cy="609507"/>
            <a:chOff x="2952750" y="1925768"/>
            <a:chExt cx="6286500" cy="2144582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ED9AEF-C6A3-8CC0-3A80-171B269E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AA8C4CE9-0849-78D2-D602-52DB9DE3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599"/>
            </a:xfrm>
            <a:prstGeom prst="roundRect">
              <a:avLst>
                <a:gd name="adj" fmla="val 9620"/>
              </a:avLst>
            </a:prstGeom>
            <a:gradFill>
              <a:gsLst>
                <a:gs pos="100000">
                  <a:srgbClr val="7831FF"/>
                </a:gs>
                <a:gs pos="0">
                  <a:srgbClr val="7831FF">
                    <a:lumMod val="60000"/>
                    <a:lumOff val="40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복합재난 융합데이터</a:t>
              </a:r>
              <a:r>
                <a:rPr kumimoji="0" lang="en-US" altLang="ko-KR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실시간 예측 및 신속한 운영을 위해 지식</a:t>
              </a:r>
              <a:r>
                <a:rPr kumimoji="0" lang="en-US" altLang="ko-KR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-</a:t>
              </a: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신뢰</a:t>
              </a:r>
              <a:r>
                <a:rPr kumimoji="0" lang="en-US" altLang="ko-KR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-</a:t>
              </a:r>
              <a:r>
                <a:rPr kumimoji="0" lang="ko-KR" altLang="en-US" sz="1600" b="0" i="0" u="none" strike="noStrike" kern="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자율 지능형 디지털 트윈 복합재난 대응 플랫폼 필요</a:t>
              </a:r>
              <a:endParaRPr kumimoji="0" lang="en-US" altLang="ko-KR" sz="1600" b="0" i="0" u="none" strike="noStrike" kern="0" cap="none" spc="-8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82126" y="3397599"/>
            <a:ext cx="4199977" cy="1574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❸ 협업 </a:t>
            </a: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자율운영</a:t>
            </a:r>
            <a:endParaRPr kumimoji="0" lang="en-US" altLang="ko-KR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인적자원에 기반한 분절적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비효율적 의사결정의 한계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재난발생 위험 최소화를 위한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신속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정확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협업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Agentic AI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자율운영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3" name="_x495965416" descr="EMB000009a012d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r="452" b="3307"/>
          <a:stretch/>
        </p:blipFill>
        <p:spPr bwMode="auto">
          <a:xfrm>
            <a:off x="1015177" y="3457950"/>
            <a:ext cx="5742674" cy="24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30775" y="1381167"/>
            <a:ext cx="29815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연구개발과제의 필요성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38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1-1</a:t>
            </a:r>
          </a:p>
        </p:txBody>
      </p:sp>
    </p:spTree>
    <p:extLst>
      <p:ext uri="{BB962C8B-B14F-4D97-AF65-F5344CB8AC3E}">
        <p14:creationId xmlns:p14="http://schemas.microsoft.com/office/powerpoint/2010/main" val="281960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8"/>
            <a:ext cx="12192000" cy="69684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85904B-8C95-581D-603D-D9C69DC7B795}"/>
              </a:ext>
            </a:extLst>
          </p:cNvPr>
          <p:cNvSpPr/>
          <p:nvPr/>
        </p:nvSpPr>
        <p:spPr>
          <a:xfrm>
            <a:off x="0" y="0"/>
            <a:ext cx="12192000" cy="696842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88262-E84D-49B1-A047-3D6E385230B9}"/>
              </a:ext>
            </a:extLst>
          </p:cNvPr>
          <p:cNvSpPr txBox="1"/>
          <p:nvPr/>
        </p:nvSpPr>
        <p:spPr>
          <a:xfrm>
            <a:off x="1256422" y="2512717"/>
            <a:ext cx="1368966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CAA864-0C1E-4C31-81BD-F07297337BC6}"/>
              </a:ext>
            </a:extLst>
          </p:cNvPr>
          <p:cNvCxnSpPr>
            <a:cxnSpLocks/>
          </p:cNvCxnSpPr>
          <p:nvPr/>
        </p:nvCxnSpPr>
        <p:spPr>
          <a:xfrm>
            <a:off x="2883159" y="2687216"/>
            <a:ext cx="0" cy="9423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E0D69-EED5-42D7-B913-28C54A45F426}"/>
              </a:ext>
            </a:extLst>
          </p:cNvPr>
          <p:cNvSpPr txBox="1"/>
          <p:nvPr/>
        </p:nvSpPr>
        <p:spPr>
          <a:xfrm>
            <a:off x="3276120" y="2786662"/>
            <a:ext cx="4231928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 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67217-163B-44DF-BBDE-6C17E21EA8ED}"/>
              </a:ext>
            </a:extLst>
          </p:cNvPr>
          <p:cNvSpPr txBox="1"/>
          <p:nvPr/>
        </p:nvSpPr>
        <p:spPr>
          <a:xfrm>
            <a:off x="3276120" y="3318575"/>
            <a:ext cx="6331862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디지털 트윈 플랫폼 개발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복합재난관리시스템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-JAVIS(Joint Autonomous Resilience Virtual Intelligent System)</a:t>
            </a:r>
          </a:p>
        </p:txBody>
      </p:sp>
    </p:spTree>
    <p:extLst>
      <p:ext uri="{BB962C8B-B14F-4D97-AF65-F5344CB8AC3E}">
        <p14:creationId xmlns:p14="http://schemas.microsoft.com/office/powerpoint/2010/main" val="234425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연구개발 과제의 목표</a:t>
            </a:r>
            <a:r>
              <a:rPr kumimoji="0" lang="en-US" altLang="ko-KR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및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9" name="_x495967016" descr="EMB000009a012e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" t="70199" r="7100" b="5083"/>
          <a:stretch/>
        </p:blipFill>
        <p:spPr bwMode="auto">
          <a:xfrm>
            <a:off x="586148" y="2041289"/>
            <a:ext cx="11165117" cy="450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54005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연구개발 과제의 최종목표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내용 및 결과물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2-2</a:t>
            </a:r>
          </a:p>
        </p:txBody>
      </p:sp>
    </p:spTree>
    <p:extLst>
      <p:ext uri="{BB962C8B-B14F-4D97-AF65-F5344CB8AC3E}">
        <p14:creationId xmlns:p14="http://schemas.microsoft.com/office/powerpoint/2010/main" val="3760252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템플릿 04_Light Purple_v3.0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62B5E"/>
      </a:accent2>
      <a:accent3>
        <a:srgbClr val="7831FF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3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spc="-50" dirty="0">
            <a:ln>
              <a:solidFill>
                <a:schemeClr val="accent1">
                  <a:alpha val="0"/>
                </a:schemeClr>
              </a:solidFill>
            </a:ln>
            <a:solidFill>
              <a:schemeClr val="accent3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7913</TotalTime>
  <Words>3353</Words>
  <Application>Microsoft Office PowerPoint</Application>
  <PresentationFormat>와이드스크린</PresentationFormat>
  <Paragraphs>667</Paragraphs>
  <Slides>36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50" baseType="lpstr">
      <vt:lpstr>G마켓 산스 TTF Medium</vt:lpstr>
      <vt:lpstr>Pretendard</vt:lpstr>
      <vt:lpstr>에스코어 드림 3 Light</vt:lpstr>
      <vt:lpstr>나눔스퀘어</vt:lpstr>
      <vt:lpstr>G마켓 산스 TTF Bold</vt:lpstr>
      <vt:lpstr>Aptos</vt:lpstr>
      <vt:lpstr>Arial</vt:lpstr>
      <vt:lpstr>맑은 고딕</vt:lpstr>
      <vt:lpstr>KoPubWorld돋움체 Bold</vt:lpstr>
      <vt:lpstr>Wingdings</vt:lpstr>
      <vt:lpstr>Pretendard Medium</vt:lpstr>
      <vt:lpstr>KoPub돋움체 Medium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동아대SW혁신센터</dc:creator>
  <cp:lastModifiedBy>이석환</cp:lastModifiedBy>
  <cp:revision>187</cp:revision>
  <dcterms:created xsi:type="dcterms:W3CDTF">2024-12-26T15:02:24Z</dcterms:created>
  <dcterms:modified xsi:type="dcterms:W3CDTF">2025-06-03T05:29:46Z</dcterms:modified>
</cp:coreProperties>
</file>